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C63-D456-4C1D-BB6F-53391C0B58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6E8539-75A8-4527-9EA7-8B87AD22F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C63-D456-4C1D-BB6F-53391C0B58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8539-75A8-4527-9EA7-8B87AD22F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C63-D456-4C1D-BB6F-53391C0B58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8539-75A8-4527-9EA7-8B87AD22F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C63-D456-4C1D-BB6F-53391C0B58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8539-75A8-4527-9EA7-8B87AD22F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C63-D456-4C1D-BB6F-53391C0B58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6E8539-75A8-4527-9EA7-8B87AD22FA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C63-D456-4C1D-BB6F-53391C0B58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8539-75A8-4527-9EA7-8B87AD22F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C63-D456-4C1D-BB6F-53391C0B58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8539-75A8-4527-9EA7-8B87AD22F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C63-D456-4C1D-BB6F-53391C0B58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8539-75A8-4527-9EA7-8B87AD22F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C63-D456-4C1D-BB6F-53391C0B58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8539-75A8-4527-9EA7-8B87AD22F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C63-D456-4C1D-BB6F-53391C0B58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8539-75A8-4527-9EA7-8B87AD22FA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CC63-D456-4C1D-BB6F-53391C0B58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6E8539-75A8-4527-9EA7-8B87AD22FA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CD7CC63-D456-4C1D-BB6F-53391C0B58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B6E8539-75A8-4527-9EA7-8B87AD22FA0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12" y="650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416" y="2780928"/>
            <a:ext cx="8496944" cy="259228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Arial Narrow" pitchFamily="34" charset="0"/>
              </a:rPr>
              <a:t>Новые социально - негативные явления в детской и молодежной среде</a:t>
            </a:r>
            <a:br>
              <a:rPr lang="ru-RU" sz="4400" b="1" dirty="0">
                <a:latin typeface="Arial Narrow" pitchFamily="34" charset="0"/>
              </a:rPr>
            </a:br>
            <a:endParaRPr lang="ru-RU" sz="4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5791200" cy="1371600"/>
          </a:xfrm>
        </p:spPr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Тенденции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Оправдания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авторов резонансных инцидентов нападений на учебные заведения, а также сбор денежных средств для вышеуказанных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3600400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8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76165" cy="1371600"/>
          </a:xfrm>
        </p:spPr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Тенденции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147248" cy="47727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Рост количества несовершеннолетних, участвующих в деструктивных инцидентах в целях создания контента для социальных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сетей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площадки социальные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сети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TikTok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Discord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3074" name="Picture 2" descr="E:\Profiles\zam1\Рабочий стол\tik-t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3024336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Profiles\zam1\Рабочий стол\626610-1gzfPh15357715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25" y="3429000"/>
            <a:ext cx="4012940" cy="2257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Тенденции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Группы </a:t>
            </a:r>
            <a:r>
              <a:rPr lang="ru-RU" b="1" dirty="0"/>
              <a:t>знакомств </a:t>
            </a:r>
            <a:r>
              <a:rPr lang="ru-RU" dirty="0"/>
              <a:t>в формате </a:t>
            </a:r>
            <a:r>
              <a:rPr lang="ru-RU" b="1" dirty="0"/>
              <a:t>«Ищу тебя» </a:t>
            </a:r>
            <a:r>
              <a:rPr lang="ru-RU" dirty="0"/>
              <a:t>с </a:t>
            </a:r>
            <a:r>
              <a:rPr lang="ru-RU" dirty="0" smtClean="0"/>
              <a:t>размещением </a:t>
            </a:r>
            <a:r>
              <a:rPr lang="ru-RU" dirty="0"/>
              <a:t>фото </a:t>
            </a:r>
            <a:r>
              <a:rPr lang="ru-RU" dirty="0" smtClean="0"/>
              <a:t>молодых людей</a:t>
            </a:r>
          </a:p>
          <a:p>
            <a:pPr marL="0" indent="0" algn="just">
              <a:buNone/>
            </a:pPr>
            <a:r>
              <a:rPr lang="ru-RU" dirty="0" smtClean="0"/>
              <a:t>Опасность, концентрация морально слабых молодых людей с неустойчивой психикой. Обещают славу, материальные блага, социальный рост, повышенный интерес у противоположного пола…</a:t>
            </a:r>
            <a:endParaRPr lang="ru-RU" dirty="0"/>
          </a:p>
        </p:txBody>
      </p:sp>
      <p:pic>
        <p:nvPicPr>
          <p:cNvPr id="4098" name="Picture 2" descr="E:\Profiles\zam1\Рабочий стол\fragRW9L6V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861048"/>
            <a:ext cx="7704858" cy="19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4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116042"/>
          </a:xfrm>
        </p:spPr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Тенденции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Экстремальные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челленджи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выполнением заданий, несущих опасность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жизни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несовершеннолетних </a:t>
            </a:r>
          </a:p>
          <a:p>
            <a:pPr marL="0" indent="0" algn="just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Челлендж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происходит от английского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challenge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 в свою очередь переводится как «проблема, сложная задача, вызов»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Fire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Challenge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: поиграй с собой в пожарного</a:t>
            </a:r>
          </a:p>
          <a:p>
            <a:pPr marL="0" indent="0" algn="just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Участнику предлагается облить себя горючей жидкостью, поджечь, а потом потушить. И, конечно, снять все на камеру. Объяснять результаты не надо, а вот мотивы тех, кто добровольно занимается самосожжением ради популярности, понять непросто.</a:t>
            </a:r>
          </a:p>
        </p:txBody>
      </p:sp>
    </p:spTree>
    <p:extLst>
      <p:ext uri="{BB962C8B-B14F-4D97-AF65-F5344CB8AC3E}">
        <p14:creationId xmlns:p14="http://schemas.microsoft.com/office/powerpoint/2010/main" val="36692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371600"/>
          </a:xfrm>
        </p:spPr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Тенденции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453991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Группы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стремительного  заработка,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представляющие  собой «секретные» сообщества в социальных сетях для инвестирования в «новые виды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криптовалюты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E:\Profiles\zam1\Рабочий стол\cryptocurrency-taxes-sca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4536504" cy="2739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5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188050"/>
          </a:xfrm>
        </p:spPr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Тенденции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обучению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программированию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хакингу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Хакинг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– внесение изменений в программном обеспечении, для достижения определенных целей, отличающихся от целей создателей программ, очень часто изменения являются вредоносными</a:t>
            </a:r>
          </a:p>
        </p:txBody>
      </p:sp>
      <p:pic>
        <p:nvPicPr>
          <p:cNvPr id="6146" name="Picture 2" descr="E:\Profiles\zam1\Рабочий стол\hak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5688632" cy="32925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29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наиболее опасных направлений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выявления актуальных тенденций молодежной среды, а также причин вовлечения несовершеннолетних и молодежи в деструктивную деятельность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Росмолодежью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совместно  с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ЦИСМ определены 23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ключевых   направления   деструктивных   сообществ в социальных сетях. Среди них выделены 5 наиболее опасных направлений, призывающих детей и молодежь к актам насилия, нападениям на учебные заведения, самоубийствам, совершениям противоправных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действий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ним относятся: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скулшутинг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(школьный терроризм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суицид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Ультрадвижения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У́льтрас,организованные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группы из болельщиков для поддержки спортивных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команд)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анархизм (от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греч.Anarchia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безвластие)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идейно-политическое течение, которое провозглашает своей целью уничтожение государства и замену любых форм принудительной власти свободной и добровольной ассоциацией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граждан)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подражание криминальному поведению (АУЕ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России на протяжении нескольких лет отмечается бурный рост популярности субкультуры АУЕ. Это криминальное течение в молодёжной среде, представители которого подвержены влиянию пресловутой «блатной романтики». Вовлечение детей в движение АУЕ приводит к совершению ими различных преступлений.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Аутоагрессивное</a:t>
            </a:r>
            <a:r>
              <a:rPr lang="ru-RU" sz="3200" dirty="0" smtClean="0"/>
              <a:t>  поведение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075240" cy="4373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b="0" dirty="0" smtClean="0"/>
              <a:t>это </a:t>
            </a:r>
            <a:r>
              <a:rPr lang="ru-RU" b="0" dirty="0"/>
              <a:t>деструктивная активность, осознанно или неосознанно направленная на причинение самому себе вреда в физической и/или психической </a:t>
            </a:r>
            <a:r>
              <a:rPr lang="ru-RU" b="0" dirty="0" smtClean="0"/>
              <a:t>сфере</a:t>
            </a:r>
          </a:p>
          <a:p>
            <a:pPr marL="0" indent="0" algn="just">
              <a:buNone/>
            </a:pPr>
            <a:r>
              <a:rPr lang="ru-RU" b="0" dirty="0"/>
              <a:t> </a:t>
            </a:r>
            <a:r>
              <a:rPr lang="ru-RU" b="0" dirty="0" err="1"/>
              <a:t>Аутоагрессия</a:t>
            </a:r>
            <a:r>
              <a:rPr lang="ru-RU" b="0" dirty="0"/>
              <a:t> проявляется в самообвинении и самоунижении, в преподнесении себя в невыгодном свете, обзывании себя бранными словами, в сравнении себя с «низменным, ничтожным, никчемным существом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E:\Profiles\zam1\Рабочий стол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41399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Противоправное поведение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84475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 - это поведение</a:t>
            </a:r>
            <a:r>
              <a:rPr lang="ru-RU" dirty="0" smtClean="0"/>
              <a:t> и действия определенной личности либо группы, являющиеся отклонением от тех, которые установлены в данное время определенными законами в данном обществе, угрожают социальному порядку и благополучию людей и наказываемые уголовно в крайних проявлениях </a:t>
            </a:r>
            <a:endParaRPr lang="ru-RU" dirty="0"/>
          </a:p>
        </p:txBody>
      </p:sp>
      <p:pic>
        <p:nvPicPr>
          <p:cNvPr id="9218" name="Picture 2" descr="E:\Profiles\zam1\Рабочий стол\img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3"/>
            <a:ext cx="5040560" cy="2835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972026"/>
          </a:xfrm>
        </p:spPr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Тенденции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373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фанфиков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(любительских сочинений, комиксов,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анимэ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др. произведений)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по   резонансным   инцидентам,   связанным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скулшутингом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 суицидом</a:t>
            </a:r>
            <a:r>
              <a:rPr lang="ru-RU" b="1" dirty="0"/>
              <a:t>. </a:t>
            </a:r>
            <a:endParaRPr lang="ru-RU" dirty="0"/>
          </a:p>
          <a:p>
            <a:pPr marL="0" indent="0">
              <a:buNone/>
            </a:pP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Скулшутинг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вооруженное нападение учащегося или стороннего человека на школьников внутри учебного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заведения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Суицид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(самоубийство)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сознательное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преднамеренное лишение себя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жизни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Profiles\zam1\Рабочий стол\0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6604">
            <a:off x="665965" y="3564298"/>
            <a:ext cx="2697422" cy="26974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Profiles\zam1\Рабочий стол\6-8CoF_yuQ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305">
            <a:off x="3745174" y="3686341"/>
            <a:ext cx="2282434" cy="22824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Profiles\zam1\Рабочий стол\scale_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36" y="3336011"/>
            <a:ext cx="2323544" cy="3153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скулшутинг</a:t>
            </a:r>
            <a:r>
              <a:rPr lang="ru-RU" dirty="0" smtClean="0"/>
              <a:t> отличают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425355"/>
          </a:xfrm>
        </p:spPr>
        <p:txBody>
          <a:bodyPr>
            <a:normAutofit/>
          </a:bodyPr>
          <a:lstStyle/>
          <a:p>
            <a:pPr hangingPunct="0"/>
            <a:r>
              <a:rPr lang="ru-RU" dirty="0"/>
              <a:t>- совершение преступления на территории образовательной </a:t>
            </a:r>
            <a:r>
              <a:rPr lang="ru-RU" dirty="0" smtClean="0"/>
              <a:t>организации</a:t>
            </a:r>
            <a:endParaRPr lang="ru-RU" dirty="0"/>
          </a:p>
          <a:p>
            <a:pPr hangingPunct="0"/>
            <a:r>
              <a:rPr lang="ru-RU" dirty="0"/>
              <a:t>- умысел преступника на причинение вреда жизни и здоровью неограниченного круга лиц из числа педагогов и </a:t>
            </a:r>
            <a:r>
              <a:rPr lang="ru-RU" dirty="0" smtClean="0"/>
              <a:t>обучающихся</a:t>
            </a:r>
            <a:endParaRPr lang="ru-RU" dirty="0"/>
          </a:p>
          <a:p>
            <a:pPr hangingPunct="0"/>
            <a:r>
              <a:rPr lang="ru-RU" dirty="0"/>
              <a:t>- использование </a:t>
            </a:r>
            <a:r>
              <a:rPr lang="ru-RU" dirty="0" smtClean="0"/>
              <a:t>оружия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06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371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Причины </a:t>
            </a:r>
            <a:r>
              <a:rPr lang="ru-RU" dirty="0"/>
              <a:t>совершения </a:t>
            </a:r>
            <a:r>
              <a:rPr lang="ru-RU" dirty="0" err="1" smtClean="0"/>
              <a:t>скулшутинга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91264" cy="4373563"/>
          </a:xfrm>
        </p:spPr>
        <p:txBody>
          <a:bodyPr>
            <a:normAutofit fontScale="85000" lnSpcReduction="10000"/>
          </a:bodyPr>
          <a:lstStyle/>
          <a:p>
            <a:pPr hangingPunct="0"/>
            <a:r>
              <a:rPr lang="ru-RU" dirty="0"/>
              <a:t>- систематическая агрессия в отношении детей, которые становятся объектами так называемого «</a:t>
            </a:r>
            <a:r>
              <a:rPr lang="ru-RU" dirty="0" err="1"/>
              <a:t>буллинга</a:t>
            </a:r>
            <a:r>
              <a:rPr lang="ru-RU" dirty="0"/>
              <a:t>» – психологического и физического насилия. Как показывает практика совершения «</a:t>
            </a:r>
            <a:r>
              <a:rPr lang="ru-RU" dirty="0" err="1"/>
              <a:t>скулшутинга</a:t>
            </a:r>
            <a:r>
              <a:rPr lang="ru-RU" dirty="0"/>
              <a:t>», практически все нападавшие подвергались насилию в своем классе и </a:t>
            </a:r>
            <a:r>
              <a:rPr lang="ru-RU" dirty="0" smtClean="0"/>
              <a:t>школе</a:t>
            </a:r>
            <a:endParaRPr lang="ru-RU" dirty="0"/>
          </a:p>
          <a:p>
            <a:pPr hangingPunct="0"/>
            <a:r>
              <a:rPr lang="ru-RU" dirty="0"/>
              <a:t>- недостаточное внимание со стороны родителей и педагогов к несовершеннолетним, демонстрирующим социальные девиации, в том числе имеющим психологические </a:t>
            </a:r>
            <a:r>
              <a:rPr lang="ru-RU" dirty="0" smtClean="0"/>
              <a:t>отклонения</a:t>
            </a:r>
            <a:endParaRPr lang="ru-RU" dirty="0"/>
          </a:p>
          <a:p>
            <a:pPr hangingPunct="0"/>
            <a:r>
              <a:rPr lang="ru-RU" dirty="0"/>
              <a:t>- распространение в социальных сетях групп (сообществ пользователей), пропагандирующих культ «</a:t>
            </a:r>
            <a:r>
              <a:rPr lang="ru-RU" dirty="0" err="1"/>
              <a:t>Колумбайна</a:t>
            </a:r>
            <a:r>
              <a:rPr lang="ru-RU" dirty="0"/>
              <a:t>». Необходимо подчеркнуть, что в связи с признанием движения «</a:t>
            </a:r>
            <a:r>
              <a:rPr lang="ru-RU" dirty="0" err="1"/>
              <a:t>Колумбайн</a:t>
            </a:r>
            <a:r>
              <a:rPr lang="ru-RU" dirty="0"/>
              <a:t>» террористической организацией и в целях сокрытия следов противоправной деятельности сторонники «</a:t>
            </a:r>
            <a:r>
              <a:rPr lang="ru-RU" dirty="0" err="1"/>
              <a:t>скулшутинга</a:t>
            </a:r>
            <a:r>
              <a:rPr lang="ru-RU" dirty="0"/>
              <a:t>» уходят из открытого контура русскоязычного сегмента популярных социальных сетей, применяют элементы конспирации, а именно: создают закрытые сообщества с нейтральными </a:t>
            </a:r>
            <a:r>
              <a:rPr lang="ru-RU" dirty="0">
                <a:solidFill>
                  <a:srgbClr val="FF0000"/>
                </a:solidFill>
              </a:rPr>
              <a:t>названиями, к примеру, «Садоводы», «Цветы», «СНТ» и </a:t>
            </a:r>
            <a:r>
              <a:rPr lang="ru-RU" dirty="0" smtClean="0">
                <a:solidFill>
                  <a:srgbClr val="FF0000"/>
                </a:solidFill>
              </a:rPr>
              <a:t>др.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79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демаскирующие признаки подверженности </a:t>
            </a:r>
            <a:r>
              <a:rPr lang="ru-RU" sz="2400" dirty="0"/>
              <a:t>«</a:t>
            </a:r>
            <a:r>
              <a:rPr lang="ru-RU" sz="2400" dirty="0" err="1"/>
              <a:t>колумбайновской</a:t>
            </a:r>
            <a:r>
              <a:rPr lang="ru-RU" sz="2400" dirty="0"/>
              <a:t>» идеологии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тиль одежды: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/>
              <a:t> штаны </a:t>
            </a:r>
            <a:r>
              <a:rPr lang="ru-RU" dirty="0"/>
              <a:t>в стиле </a:t>
            </a:r>
            <a:r>
              <a:rPr lang="ru-RU" dirty="0" err="1" smtClean="0"/>
              <a:t>милитари</a:t>
            </a:r>
            <a:endParaRPr lang="ru-RU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длинные черные </a:t>
            </a:r>
            <a:r>
              <a:rPr lang="ru-RU" dirty="0" smtClean="0"/>
              <a:t>плащи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/>
              <a:t>белые </a:t>
            </a:r>
            <a:r>
              <a:rPr lang="ru-RU" dirty="0"/>
              <a:t>футболки с надписями «1999», «</a:t>
            </a:r>
            <a:r>
              <a:rPr lang="en-US" dirty="0" err="1"/>
              <a:t>VoDKa</a:t>
            </a:r>
            <a:r>
              <a:rPr lang="ru-RU" dirty="0"/>
              <a:t>», «</a:t>
            </a:r>
            <a:r>
              <a:rPr lang="en-US" dirty="0" smtClean="0"/>
              <a:t>Wrath</a:t>
            </a:r>
            <a:endParaRPr lang="ru-RU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/>
              <a:t>ботинки </a:t>
            </a:r>
            <a:r>
              <a:rPr lang="ru-RU" dirty="0"/>
              <a:t>– </a:t>
            </a:r>
            <a:r>
              <a:rPr lang="ru-RU" dirty="0" err="1" smtClean="0"/>
              <a:t>берцы</a:t>
            </a:r>
            <a:endParaRPr lang="ru-RU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/>
              <a:t>перчатки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солнцезащитные </a:t>
            </a:r>
            <a:r>
              <a:rPr lang="ru-RU" dirty="0" smtClean="0"/>
              <a:t>очки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16137"/>
            <a:ext cx="1872208" cy="207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3"/>
            <a:ext cx="2766446" cy="295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37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/>
          <a:lstStyle/>
          <a:p>
            <a:r>
              <a:rPr lang="ru-RU" dirty="0" smtClean="0"/>
              <a:t>ПОЛОЖИТЕЛЬНАЯ ПРАКТИКА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373563"/>
          </a:xfrm>
        </p:spPr>
        <p:txBody>
          <a:bodyPr>
            <a:normAutofit/>
          </a:bodyPr>
          <a:lstStyle/>
          <a:p>
            <a:r>
              <a:rPr lang="ru-RU" dirty="0"/>
              <a:t>В</a:t>
            </a:r>
            <a:r>
              <a:rPr lang="ru-RU" dirty="0" smtClean="0"/>
              <a:t>ыявление </a:t>
            </a:r>
            <a:r>
              <a:rPr lang="ru-RU" dirty="0"/>
              <a:t>обучающихся из числа лиц, достигших возраста 18 лет, намеревающихся реализовать право на приобретение </a:t>
            </a:r>
            <a:r>
              <a:rPr lang="ru-RU" dirty="0" smtClean="0"/>
              <a:t>любого оружия.</a:t>
            </a:r>
          </a:p>
          <a:p>
            <a:r>
              <a:rPr lang="ru-RU" dirty="0" smtClean="0"/>
              <a:t> </a:t>
            </a:r>
            <a:r>
              <a:rPr lang="ru-RU" dirty="0"/>
              <a:t>В случае получения информации о факте обращения обучающегося образовательной организации </a:t>
            </a:r>
            <a:r>
              <a:rPr lang="ru-RU" dirty="0" smtClean="0"/>
              <a:t>за </a:t>
            </a:r>
            <a:r>
              <a:rPr lang="ru-RU" dirty="0"/>
              <a:t>получением лицензии на приобретение оружия </a:t>
            </a:r>
            <a:r>
              <a:rPr lang="ru-RU" dirty="0" smtClean="0"/>
              <a:t> </a:t>
            </a:r>
            <a:r>
              <a:rPr lang="ru-RU" dirty="0"/>
              <a:t>образовательная организация привлекается для составления индивидуального социально-психологического портрета обучающегося, желающего приобрести оружие. Данная практика повышает эффективность работы по изучению психологического состояния лица, достигшего возраста 18 лет, при принятии решения о выдаче лицензии на приобретение оружия.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94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Тенденции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540" y="1700808"/>
            <a:ext cx="822960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Рост заинтересованности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несовершеннолетних к запрещенной экстремистской литературе</a:t>
            </a:r>
          </a:p>
        </p:txBody>
      </p:sp>
      <p:pic>
        <p:nvPicPr>
          <p:cNvPr id="2050" name="Picture 2" descr="E:\Profiles\zam1\Рабочий стол\w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08765"/>
            <a:ext cx="4014192" cy="26761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rofiles\zam1\Рабочий стол\slide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28964"/>
            <a:ext cx="4608512" cy="3451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378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530</TotalTime>
  <Words>422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Главная</vt:lpstr>
      <vt:lpstr>Новые социально - негативные явления в детской и молодежной среде </vt:lpstr>
      <vt:lpstr>Аутоагрессивное  поведение</vt:lpstr>
      <vt:lpstr>Противоправное поведение</vt:lpstr>
      <vt:lpstr>Тенденции</vt:lpstr>
      <vt:lpstr>скулшутинг отличают </vt:lpstr>
      <vt:lpstr>Причины совершения скулшутинга</vt:lpstr>
      <vt:lpstr>демаскирующие признаки подверженности «колумбайновской» идеологии</vt:lpstr>
      <vt:lpstr>ПОЛОЖИТЕЛЬНАЯ ПРАКТИКА</vt:lpstr>
      <vt:lpstr>Тенденции</vt:lpstr>
      <vt:lpstr>Тенденции</vt:lpstr>
      <vt:lpstr>Тенденции</vt:lpstr>
      <vt:lpstr>Тенденции</vt:lpstr>
      <vt:lpstr>Тенденции</vt:lpstr>
      <vt:lpstr>Тенденции</vt:lpstr>
      <vt:lpstr>Тенденции</vt:lpstr>
      <vt:lpstr>5 наиболее опасных направлений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социально - негативные явления в детской и молодежной среде</dc:title>
  <dc:creator>Миколаенко Ж.В.</dc:creator>
  <cp:lastModifiedBy>Миколаенко Ж.В.</cp:lastModifiedBy>
  <cp:revision>29</cp:revision>
  <dcterms:created xsi:type="dcterms:W3CDTF">2022-02-03T10:38:54Z</dcterms:created>
  <dcterms:modified xsi:type="dcterms:W3CDTF">2022-03-04T06:08:41Z</dcterms:modified>
</cp:coreProperties>
</file>