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heme/themeOverride2.xml" ContentType="application/vnd.openxmlformats-officedocument.themeOverride+xml"/>
  <Override PartName="/ppt/charts/chart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256" r:id="rId2"/>
    <p:sldId id="260" r:id="rId3"/>
    <p:sldId id="257" r:id="rId4"/>
    <p:sldId id="258" r:id="rId5"/>
    <p:sldId id="259"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46;&#1072;&#1085;&#1085;&#1072;\Desktop\&#1087;&#1088;&#1086;&#1092;&#1080;&#1083;&#1072;&#1082;&#1090;&#1080;&#1082;&#1072;%20&#1082;&#1086;&#1088;&#1088;&#1091;&#1087;&#1094;&#1080;&#1080;\&#1072;&#1085;&#1082;&#1077;&#1090;&#1072;%20&#1087;&#1086;%20&#1082;&#1086;&#1088;&#1088;&#1091;&#1087;&#1094;&#1080;&#1080;%20&#1076;&#1083;&#1103;%20&#1088;&#1086;&#1076;&#1080;&#1090;&#1077;&#1083;&#1077;&#1081;.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8.8010204081632654E-2"/>
          <c:y val="0.18179568596270743"/>
          <c:w val="0.8375850340136054"/>
          <c:h val="0.7379461899510118"/>
        </c:manualLayout>
      </c:layout>
      <c:pie3DChart>
        <c:varyColors val="1"/>
        <c:ser>
          <c:idx val="0"/>
          <c:order val="0"/>
          <c:explosion val="25"/>
          <c:dPt>
            <c:idx val="2"/>
            <c:bubble3D val="0"/>
            <c:explosion val="0"/>
          </c:dPt>
          <c:dLbls>
            <c:dLbl>
              <c:idx val="0"/>
              <c:layout>
                <c:manualLayout>
                  <c:x val="-0.17164008516792545"/>
                  <c:y val="3.4961450665572338E-2"/>
                </c:manualLayout>
              </c:layout>
              <c:showLegendKey val="0"/>
              <c:showVal val="0"/>
              <c:showCatName val="1"/>
              <c:showSerName val="0"/>
              <c:showPercent val="1"/>
              <c:showBubbleSize val="0"/>
            </c:dLbl>
            <c:dLbl>
              <c:idx val="1"/>
              <c:layout>
                <c:manualLayout>
                  <c:x val="0.17679582462906424"/>
                  <c:y val="-0.17554612839518838"/>
                </c:manualLayout>
              </c:layout>
              <c:showLegendKey val="0"/>
              <c:showVal val="0"/>
              <c:showCatName val="1"/>
              <c:showSerName val="0"/>
              <c:showPercent val="1"/>
              <c:showBubbleSize val="0"/>
            </c:dLbl>
            <c:dLbl>
              <c:idx val="2"/>
              <c:layout>
                <c:manualLayout>
                  <c:x val="8.730743478493759E-2"/>
                  <c:y val="-9.9408551129805851E-3"/>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Лист1!$A$3:$A$5</c:f>
              <c:strCache>
                <c:ptCount val="3"/>
                <c:pt idx="0">
                  <c:v>а) да</c:v>
                </c:pt>
                <c:pt idx="1">
                  <c:v>б)нет</c:v>
                </c:pt>
                <c:pt idx="2">
                  <c:v>в)не знаю</c:v>
                </c:pt>
              </c:strCache>
            </c:strRef>
          </c:cat>
          <c:val>
            <c:numRef>
              <c:f>Лист1!$C$3:$C$5</c:f>
              <c:numCache>
                <c:formatCode>General</c:formatCode>
                <c:ptCount val="3"/>
                <c:pt idx="0">
                  <c:v>34</c:v>
                </c:pt>
                <c:pt idx="1">
                  <c:v>37</c:v>
                </c:pt>
                <c:pt idx="2">
                  <c:v>8</c:v>
                </c:pt>
              </c:numCache>
            </c:numRef>
          </c:val>
        </c:ser>
        <c:ser>
          <c:idx val="1"/>
          <c:order val="1"/>
          <c:explosion val="25"/>
          <c:dLbls>
            <c:showLegendKey val="0"/>
            <c:showVal val="0"/>
            <c:showCatName val="1"/>
            <c:showSerName val="0"/>
            <c:showPercent val="1"/>
            <c:showBubbleSize val="0"/>
            <c:showLeaderLines val="1"/>
          </c:dLbls>
          <c:cat>
            <c:strRef>
              <c:f>Лист1!$A$3:$A$5</c:f>
              <c:strCache>
                <c:ptCount val="3"/>
                <c:pt idx="0">
                  <c:v>а) да</c:v>
                </c:pt>
                <c:pt idx="1">
                  <c:v>б)нет</c:v>
                </c:pt>
                <c:pt idx="2">
                  <c:v>в)не знаю</c:v>
                </c:pt>
              </c:strCache>
            </c:strRef>
          </c:cat>
          <c:val>
            <c:numRef>
              <c:f>Лист1!$D$3:$D$5</c:f>
              <c:numCache>
                <c:formatCode>General</c:formatCode>
                <c:ptCount val="3"/>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1919928207503473"/>
          <c:y val="0.19914942202762903"/>
          <c:w val="0.80502199462829394"/>
          <c:h val="0.78666718545148473"/>
        </c:manualLayout>
      </c:layout>
      <c:pie3DChart>
        <c:varyColors val="1"/>
        <c:ser>
          <c:idx val="0"/>
          <c:order val="0"/>
          <c:explosion val="49"/>
          <c:dPt>
            <c:idx val="0"/>
            <c:bubble3D val="0"/>
            <c:explosion val="13"/>
          </c:dPt>
          <c:dPt>
            <c:idx val="1"/>
            <c:bubble3D val="0"/>
            <c:explosion val="20"/>
          </c:dPt>
          <c:dLbls>
            <c:showLegendKey val="0"/>
            <c:showVal val="0"/>
            <c:showCatName val="1"/>
            <c:showSerName val="0"/>
            <c:showPercent val="1"/>
            <c:showBubbleSize val="0"/>
            <c:showLeaderLines val="1"/>
          </c:dLbls>
          <c:cat>
            <c:strRef>
              <c:f>Лист1!$A$50:$A$52</c:f>
              <c:strCache>
                <c:ptCount val="3"/>
                <c:pt idx="0">
                  <c:v>а) да</c:v>
                </c:pt>
                <c:pt idx="1">
                  <c:v>б) нет</c:v>
                </c:pt>
                <c:pt idx="2">
                  <c:v>в) затрудняюсь ответить</c:v>
                </c:pt>
              </c:strCache>
            </c:strRef>
          </c:cat>
          <c:val>
            <c:numRef>
              <c:f>Лист1!$D$50:$D$52</c:f>
              <c:numCache>
                <c:formatCode>General</c:formatCode>
                <c:ptCount val="3"/>
                <c:pt idx="0">
                  <c:v>35</c:v>
                </c:pt>
                <c:pt idx="1">
                  <c:v>84</c:v>
                </c:pt>
                <c:pt idx="2">
                  <c:v>4</c:v>
                </c:pt>
              </c:numCache>
            </c:numRef>
          </c:val>
        </c:ser>
        <c:ser>
          <c:idx val="1"/>
          <c:order val="1"/>
          <c:explosion val="25"/>
          <c:dLbls>
            <c:showLegendKey val="0"/>
            <c:showVal val="0"/>
            <c:showCatName val="1"/>
            <c:showSerName val="0"/>
            <c:showPercent val="1"/>
            <c:showBubbleSize val="0"/>
            <c:showLeaderLines val="1"/>
          </c:dLbls>
          <c:cat>
            <c:strRef>
              <c:f>Лист1!$A$50:$A$52</c:f>
              <c:strCache>
                <c:ptCount val="3"/>
                <c:pt idx="0">
                  <c:v>а) да</c:v>
                </c:pt>
                <c:pt idx="1">
                  <c:v>б) нет</c:v>
                </c:pt>
                <c:pt idx="2">
                  <c:v>в) затрудняюсь ответить</c:v>
                </c:pt>
              </c:strCache>
            </c:strRef>
          </c:cat>
          <c:val>
            <c:numRef>
              <c:f>Лист1!$E$50:$E$52</c:f>
              <c:numCache>
                <c:formatCode>General</c:formatCode>
                <c:ptCount val="3"/>
              </c:numCache>
            </c:numRef>
          </c:val>
        </c:ser>
        <c:ser>
          <c:idx val="2"/>
          <c:order val="2"/>
          <c:explosion val="25"/>
          <c:dLbls>
            <c:showLegendKey val="0"/>
            <c:showVal val="0"/>
            <c:showCatName val="1"/>
            <c:showSerName val="0"/>
            <c:showPercent val="1"/>
            <c:showBubbleSize val="0"/>
            <c:showLeaderLines val="1"/>
          </c:dLbls>
          <c:cat>
            <c:strRef>
              <c:f>Лист1!$A$49</c:f>
              <c:strCache>
                <c:ptCount val="1"/>
                <c:pt idx="0">
                  <c:v>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c:v>
                </c:pt>
              </c:strCache>
            </c:strRef>
          </c:cat>
          <c:val>
            <c:numRef>
              <c:f>Лист1!$B$49</c:f>
              <c:numCache>
                <c:formatCode>General</c:formatCode>
                <c:ptCount val="1"/>
              </c:numCache>
            </c:numRef>
          </c:val>
        </c:ser>
        <c:ser>
          <c:idx val="3"/>
          <c:order val="3"/>
          <c:explosion val="25"/>
          <c:dLbls>
            <c:showLegendKey val="0"/>
            <c:showVal val="0"/>
            <c:showCatName val="1"/>
            <c:showSerName val="0"/>
            <c:showPercent val="1"/>
            <c:showBubbleSize val="0"/>
            <c:showLeaderLines val="1"/>
          </c:dLbls>
          <c:cat>
            <c:strRef>
              <c:f>Лист1!$A$49</c:f>
              <c:strCache>
                <c:ptCount val="1"/>
                <c:pt idx="0">
                  <c:v>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c:v>
                </c:pt>
              </c:strCache>
            </c:strRef>
          </c:cat>
          <c:val>
            <c:numRef>
              <c:f>Лист1!$C$49</c:f>
              <c:numCache>
                <c:formatCode>General</c:formatCode>
                <c:ptCount val="1"/>
              </c:numCache>
            </c:numRef>
          </c:val>
        </c:ser>
        <c:ser>
          <c:idx val="4"/>
          <c:order val="4"/>
          <c:explosion val="25"/>
          <c:dLbls>
            <c:showLegendKey val="0"/>
            <c:showVal val="0"/>
            <c:showCatName val="1"/>
            <c:showSerName val="0"/>
            <c:showPercent val="1"/>
            <c:showBubbleSize val="0"/>
            <c:showLeaderLines val="1"/>
          </c:dLbls>
          <c:cat>
            <c:strRef>
              <c:f>Лист1!$A$49</c:f>
              <c:strCache>
                <c:ptCount val="1"/>
                <c:pt idx="0">
                  <c:v>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c:v>
                </c:pt>
              </c:strCache>
            </c:strRef>
          </c:cat>
          <c:val>
            <c:numRef>
              <c:f>Лист1!$D$49</c:f>
              <c:numCache>
                <c:formatCode>General</c:formatCode>
                <c:ptCount val="1"/>
              </c:numCache>
            </c:numRef>
          </c:val>
        </c:ser>
        <c:ser>
          <c:idx val="5"/>
          <c:order val="5"/>
          <c:explosion val="25"/>
          <c:dLbls>
            <c:showLegendKey val="0"/>
            <c:showVal val="0"/>
            <c:showCatName val="1"/>
            <c:showSerName val="0"/>
            <c:showPercent val="1"/>
            <c:showBubbleSize val="0"/>
            <c:showLeaderLines val="1"/>
          </c:dLbls>
          <c:cat>
            <c:strRef>
              <c:f>Лист1!$A$49</c:f>
              <c:strCache>
                <c:ptCount val="1"/>
                <c:pt idx="0">
                  <c:v>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c:v>
                </c:pt>
              </c:strCache>
            </c:strRef>
          </c:cat>
          <c:val>
            <c:numRef>
              <c:f>Лист1!$E$49</c:f>
              <c:numCache>
                <c:formatCode>General</c:formatCode>
                <c:ptCount val="1"/>
              </c:numCache>
            </c:numRef>
          </c:val>
        </c:ser>
        <c:ser>
          <c:idx val="6"/>
          <c:order val="6"/>
          <c:explosion val="25"/>
          <c:dLbls>
            <c:showLegendKey val="0"/>
            <c:showVal val="0"/>
            <c:showCatName val="1"/>
            <c:showSerName val="0"/>
            <c:showPercent val="1"/>
            <c:showBubbleSize val="0"/>
            <c:showLeaderLines val="1"/>
          </c:dLbls>
          <c:cat>
            <c:strRef>
              <c:f>Лист1!$A$49</c:f>
              <c:strCache>
                <c:ptCount val="1"/>
                <c:pt idx="0">
                  <c:v>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c:v>
                </c:pt>
              </c:strCache>
            </c:strRef>
          </c:cat>
          <c:val>
            <c:numRef>
              <c:f>Лист1!$F$49</c:f>
              <c:numCache>
                <c:formatCode>General</c:formatCode>
                <c:ptCount val="1"/>
              </c:numCache>
            </c:numRef>
          </c:val>
        </c:ser>
        <c:ser>
          <c:idx val="7"/>
          <c:order val="7"/>
          <c:explosion val="25"/>
          <c:dLbls>
            <c:showLegendKey val="0"/>
            <c:showVal val="0"/>
            <c:showCatName val="1"/>
            <c:showSerName val="0"/>
            <c:showPercent val="1"/>
            <c:showBubbleSize val="0"/>
            <c:showLeaderLines val="1"/>
          </c:dLbls>
          <c:cat>
            <c:strRef>
              <c:f>Лист1!$A$49</c:f>
              <c:strCache>
                <c:ptCount val="1"/>
                <c:pt idx="0">
                  <c:v>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c:v>
                </c:pt>
              </c:strCache>
            </c:strRef>
          </c:cat>
          <c:val>
            <c:numRef>
              <c:f>Лист1!$G$49</c:f>
              <c:numCache>
                <c:formatCode>General</c:formatCode>
                <c:ptCount val="1"/>
              </c:numCache>
            </c:numRef>
          </c:val>
        </c:ser>
        <c:ser>
          <c:idx val="8"/>
          <c:order val="8"/>
          <c:explosion val="25"/>
          <c:dLbls>
            <c:showLegendKey val="0"/>
            <c:showVal val="0"/>
            <c:showCatName val="1"/>
            <c:showSerName val="0"/>
            <c:showPercent val="1"/>
            <c:showBubbleSize val="0"/>
            <c:showLeaderLines val="1"/>
          </c:dLbls>
          <c:cat>
            <c:strRef>
              <c:f>Лист1!$A$49</c:f>
              <c:strCache>
                <c:ptCount val="1"/>
                <c:pt idx="0">
                  <c:v>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c:v>
                </c:pt>
              </c:strCache>
            </c:strRef>
          </c:cat>
          <c:val>
            <c:numRef>
              <c:f>Лист1!$H$49</c:f>
              <c:numCache>
                <c:formatCode>General</c:formatCode>
                <c:ptCount val="1"/>
              </c:numCache>
            </c:numRef>
          </c:val>
        </c:ser>
        <c:ser>
          <c:idx val="9"/>
          <c:order val="9"/>
          <c:explosion val="25"/>
          <c:dLbls>
            <c:showLegendKey val="0"/>
            <c:showVal val="0"/>
            <c:showCatName val="1"/>
            <c:showSerName val="0"/>
            <c:showPercent val="1"/>
            <c:showBubbleSize val="0"/>
            <c:showLeaderLines val="1"/>
          </c:dLbls>
          <c:cat>
            <c:strRef>
              <c:f>Лист1!$A$49</c:f>
              <c:strCache>
                <c:ptCount val="1"/>
                <c:pt idx="0">
                  <c:v>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c:v>
                </c:pt>
              </c:strCache>
            </c:strRef>
          </c:cat>
          <c:val>
            <c:numRef>
              <c:f>Лист1!$I$49</c:f>
              <c:numCache>
                <c:formatCode>General</c:formatCode>
                <c:ptCount val="1"/>
              </c:numCache>
            </c:numRef>
          </c:val>
        </c:ser>
        <c:ser>
          <c:idx val="10"/>
          <c:order val="10"/>
          <c:explosion val="25"/>
          <c:dLbls>
            <c:showLegendKey val="0"/>
            <c:showVal val="0"/>
            <c:showCatName val="1"/>
            <c:showSerName val="0"/>
            <c:showPercent val="1"/>
            <c:showBubbleSize val="0"/>
            <c:showLeaderLines val="1"/>
          </c:dLbls>
          <c:cat>
            <c:strRef>
              <c:f>Лист1!$A$49</c:f>
              <c:strCache>
                <c:ptCount val="1"/>
                <c:pt idx="0">
                  <c:v>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c:v>
                </c:pt>
              </c:strCache>
            </c:strRef>
          </c:cat>
          <c:val>
            <c:numRef>
              <c:f>Лист1!$J$49</c:f>
              <c:numCache>
                <c:formatCode>General</c:formatCode>
                <c:ptCount val="1"/>
              </c:numCache>
            </c:numRef>
          </c:val>
        </c:ser>
        <c:ser>
          <c:idx val="11"/>
          <c:order val="11"/>
          <c:explosion val="25"/>
          <c:dLbls>
            <c:showLegendKey val="0"/>
            <c:showVal val="0"/>
            <c:showCatName val="1"/>
            <c:showSerName val="0"/>
            <c:showPercent val="1"/>
            <c:showBubbleSize val="0"/>
            <c:showLeaderLines val="1"/>
          </c:dLbls>
          <c:cat>
            <c:strRef>
              <c:f>Лист1!$A$49</c:f>
              <c:strCache>
                <c:ptCount val="1"/>
                <c:pt idx="0">
                  <c:v>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c:v>
                </c:pt>
              </c:strCache>
            </c:strRef>
          </c:cat>
          <c:val>
            <c:numRef>
              <c:f>Лист1!$K$49</c:f>
              <c:numCache>
                <c:formatCode>General</c:formatCode>
                <c:ptCount val="1"/>
              </c:numCache>
            </c:numRef>
          </c:val>
        </c:ser>
        <c:ser>
          <c:idx val="12"/>
          <c:order val="12"/>
          <c:explosion val="25"/>
          <c:dLbls>
            <c:showLegendKey val="0"/>
            <c:showVal val="0"/>
            <c:showCatName val="1"/>
            <c:showSerName val="0"/>
            <c:showPercent val="1"/>
            <c:showBubbleSize val="0"/>
            <c:showLeaderLines val="1"/>
          </c:dLbls>
          <c:cat>
            <c:strRef>
              <c:f>Лист1!$A$49</c:f>
              <c:strCache>
                <c:ptCount val="1"/>
                <c:pt idx="0">
                  <c:v>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c:v>
                </c:pt>
              </c:strCache>
            </c:strRef>
          </c:cat>
          <c:val>
            <c:numRef>
              <c:f>Лист1!$L$49</c:f>
              <c:numCache>
                <c:formatCode>General</c:formatCode>
                <c:ptCount val="1"/>
              </c:numCache>
            </c:numRef>
          </c:val>
        </c:ser>
        <c:ser>
          <c:idx val="13"/>
          <c:order val="13"/>
          <c:explosion val="25"/>
          <c:dLbls>
            <c:showLegendKey val="0"/>
            <c:showVal val="0"/>
            <c:showCatName val="1"/>
            <c:showSerName val="0"/>
            <c:showPercent val="1"/>
            <c:showBubbleSize val="0"/>
            <c:showLeaderLines val="1"/>
          </c:dLbls>
          <c:cat>
            <c:strRef>
              <c:f>Лист1!$A$49</c:f>
              <c:strCache>
                <c:ptCount val="1"/>
                <c:pt idx="0">
                  <c:v>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c:v>
                </c:pt>
              </c:strCache>
            </c:strRef>
          </c:cat>
          <c:val>
            <c:numRef>
              <c:f>Лист1!$M$49</c:f>
              <c:numCache>
                <c:formatCode>General</c:formatCode>
                <c:ptCount val="1"/>
              </c:numCache>
            </c:numRef>
          </c:val>
        </c:ser>
        <c:ser>
          <c:idx val="14"/>
          <c:order val="14"/>
          <c:explosion val="25"/>
          <c:dLbls>
            <c:showLegendKey val="0"/>
            <c:showVal val="0"/>
            <c:showCatName val="1"/>
            <c:showSerName val="0"/>
            <c:showPercent val="1"/>
            <c:showBubbleSize val="0"/>
            <c:showLeaderLines val="1"/>
          </c:dLbls>
          <c:cat>
            <c:strRef>
              <c:f>Лист1!$A$49</c:f>
              <c:strCache>
                <c:ptCount val="1"/>
                <c:pt idx="0">
                  <c:v>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c:v>
                </c:pt>
              </c:strCache>
            </c:strRef>
          </c:cat>
          <c:val>
            <c:numRef>
              <c:f>Лист1!$N$49</c:f>
              <c:numCache>
                <c:formatCode>General</c:formatCode>
                <c:ptCount val="1"/>
              </c:numCache>
            </c:numRef>
          </c:val>
        </c:ser>
        <c:ser>
          <c:idx val="15"/>
          <c:order val="15"/>
          <c:explosion val="25"/>
          <c:dLbls>
            <c:showLegendKey val="0"/>
            <c:showVal val="0"/>
            <c:showCatName val="1"/>
            <c:showSerName val="0"/>
            <c:showPercent val="1"/>
            <c:showBubbleSize val="0"/>
            <c:showLeaderLines val="1"/>
          </c:dLbls>
          <c:cat>
            <c:strRef>
              <c:f>Лист1!$A$49</c:f>
              <c:strCache>
                <c:ptCount val="1"/>
                <c:pt idx="0">
                  <c:v>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c:v>
                </c:pt>
              </c:strCache>
            </c:strRef>
          </c:cat>
          <c:val>
            <c:numRef>
              <c:f>Лист1!$O$49</c:f>
              <c:numCache>
                <c:formatCode>General</c:formatCode>
                <c:ptCount val="1"/>
              </c:numCache>
            </c:numRef>
          </c:val>
        </c:ser>
        <c:ser>
          <c:idx val="16"/>
          <c:order val="16"/>
          <c:explosion val="25"/>
          <c:dLbls>
            <c:showLegendKey val="0"/>
            <c:showVal val="0"/>
            <c:showCatName val="1"/>
            <c:showSerName val="0"/>
            <c:showPercent val="1"/>
            <c:showBubbleSize val="0"/>
            <c:showLeaderLines val="1"/>
          </c:dLbls>
          <c:cat>
            <c:strRef>
              <c:f>Лист1!$A$49</c:f>
              <c:strCache>
                <c:ptCount val="1"/>
                <c:pt idx="0">
                  <c:v>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c:v>
                </c:pt>
              </c:strCache>
            </c:strRef>
          </c:cat>
          <c:val>
            <c:numRef>
              <c:f>Лист1!$P$49</c:f>
              <c:numCache>
                <c:formatCode>General</c:formatCode>
                <c:ptCount val="1"/>
              </c:numCache>
            </c:numRef>
          </c:val>
        </c:ser>
        <c:ser>
          <c:idx val="17"/>
          <c:order val="17"/>
          <c:explosion val="25"/>
          <c:dLbls>
            <c:showLegendKey val="0"/>
            <c:showVal val="0"/>
            <c:showCatName val="1"/>
            <c:showSerName val="0"/>
            <c:showPercent val="1"/>
            <c:showBubbleSize val="0"/>
            <c:showLeaderLines val="1"/>
          </c:dLbls>
          <c:cat>
            <c:strRef>
              <c:f>Лист1!$A$49</c:f>
              <c:strCache>
                <c:ptCount val="1"/>
                <c:pt idx="0">
                  <c:v>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c:v>
                </c:pt>
              </c:strCache>
            </c:strRef>
          </c:cat>
          <c:val>
            <c:numRef>
              <c:f>Лист1!$Q$49</c:f>
              <c:numCache>
                <c:formatCode>General</c:formatCode>
                <c:ptCount val="1"/>
              </c:numCache>
            </c:numRef>
          </c:val>
        </c:ser>
        <c:ser>
          <c:idx val="18"/>
          <c:order val="18"/>
          <c:explosion val="25"/>
          <c:dLbls>
            <c:showLegendKey val="0"/>
            <c:showVal val="0"/>
            <c:showCatName val="1"/>
            <c:showSerName val="0"/>
            <c:showPercent val="1"/>
            <c:showBubbleSize val="0"/>
            <c:showLeaderLines val="1"/>
          </c:dLbls>
          <c:cat>
            <c:strRef>
              <c:f>Лист1!$A$49</c:f>
              <c:strCache>
                <c:ptCount val="1"/>
                <c:pt idx="0">
                  <c:v>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c:v>
                </c:pt>
              </c:strCache>
            </c:strRef>
          </c:cat>
          <c:val>
            <c:numRef>
              <c:f>Лист1!$R$49</c:f>
              <c:numCache>
                <c:formatCode>General</c:formatCode>
                <c:ptCount val="1"/>
              </c:numCache>
            </c:numRef>
          </c:val>
        </c:ser>
        <c:ser>
          <c:idx val="19"/>
          <c:order val="19"/>
          <c:explosion val="25"/>
          <c:dLbls>
            <c:showLegendKey val="0"/>
            <c:showVal val="0"/>
            <c:showCatName val="1"/>
            <c:showSerName val="0"/>
            <c:showPercent val="1"/>
            <c:showBubbleSize val="0"/>
            <c:showLeaderLines val="1"/>
          </c:dLbls>
          <c:cat>
            <c:strRef>
              <c:f>Лист1!$A$49</c:f>
              <c:strCache>
                <c:ptCount val="1"/>
                <c:pt idx="0">
                  <c:v>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c:v>
                </c:pt>
              </c:strCache>
            </c:strRef>
          </c:cat>
          <c:val>
            <c:numRef>
              <c:f>Лист1!$S$49</c:f>
              <c:numCache>
                <c:formatCode>General</c:formatCode>
                <c:ptCount val="1"/>
              </c:numCache>
            </c:numRef>
          </c:val>
        </c:ser>
        <c:ser>
          <c:idx val="20"/>
          <c:order val="20"/>
          <c:explosion val="25"/>
          <c:dLbls>
            <c:showLegendKey val="0"/>
            <c:showVal val="0"/>
            <c:showCatName val="1"/>
            <c:showSerName val="0"/>
            <c:showPercent val="1"/>
            <c:showBubbleSize val="0"/>
            <c:showLeaderLines val="1"/>
          </c:dLbls>
          <c:cat>
            <c:strRef>
              <c:f>Лист1!$A$49</c:f>
              <c:strCache>
                <c:ptCount val="1"/>
                <c:pt idx="0">
                  <c:v>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c:v>
                </c:pt>
              </c:strCache>
            </c:strRef>
          </c:cat>
          <c:val>
            <c:numRef>
              <c:f>Лист1!$T$49</c:f>
              <c:numCache>
                <c:formatCode>General</c:formatCode>
                <c:ptCount val="1"/>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0"/>
            <c:showCatName val="1"/>
            <c:showSerName val="0"/>
            <c:showPercent val="1"/>
            <c:showBubbleSize val="0"/>
            <c:showLeaderLines val="1"/>
          </c:dLbls>
          <c:cat>
            <c:strRef>
              <c:f>Лист1!$A$103:$A$105</c:f>
              <c:strCache>
                <c:ptCount val="3"/>
                <c:pt idx="0">
                  <c:v>а) да</c:v>
                </c:pt>
                <c:pt idx="1">
                  <c:v>б) нет</c:v>
                </c:pt>
                <c:pt idx="2">
                  <c:v>в) затрудняюсь ответить</c:v>
                </c:pt>
              </c:strCache>
            </c:strRef>
          </c:cat>
          <c:val>
            <c:numRef>
              <c:f>Лист1!$D$103:$D$105</c:f>
              <c:numCache>
                <c:formatCode>General</c:formatCode>
                <c:ptCount val="3"/>
                <c:pt idx="0">
                  <c:v>45</c:v>
                </c:pt>
                <c:pt idx="1">
                  <c:v>45</c:v>
                </c:pt>
                <c:pt idx="2">
                  <c:v>32</c:v>
                </c:pt>
              </c:numCache>
            </c:numRef>
          </c:val>
        </c:ser>
        <c:ser>
          <c:idx val="1"/>
          <c:order val="1"/>
          <c:explosion val="25"/>
          <c:dLbls>
            <c:showLegendKey val="0"/>
            <c:showVal val="0"/>
            <c:showCatName val="1"/>
            <c:showSerName val="0"/>
            <c:showPercent val="1"/>
            <c:showBubbleSize val="0"/>
            <c:showLeaderLines val="1"/>
          </c:dLbls>
          <c:cat>
            <c:strRef>
              <c:f>Лист1!$A$103:$A$105</c:f>
              <c:strCache>
                <c:ptCount val="3"/>
                <c:pt idx="0">
                  <c:v>а) да</c:v>
                </c:pt>
                <c:pt idx="1">
                  <c:v>б) нет</c:v>
                </c:pt>
                <c:pt idx="2">
                  <c:v>в) затрудняюсь ответить</c:v>
                </c:pt>
              </c:strCache>
            </c:strRef>
          </c:cat>
          <c:val>
            <c:numRef>
              <c:f>Лист1!$E$103:$E$105</c:f>
              <c:numCache>
                <c:formatCode>General</c:formatCode>
                <c:ptCount val="3"/>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0"/>
            <c:showCatName val="1"/>
            <c:showSerName val="0"/>
            <c:showPercent val="1"/>
            <c:showBubbleSize val="0"/>
            <c:showLeaderLines val="1"/>
          </c:dLbls>
          <c:cat>
            <c:strRef>
              <c:f>Лист1!$A$120:$A$123</c:f>
              <c:strCache>
                <c:ptCount val="4"/>
                <c:pt idx="0">
                  <c:v>а) это необходимая часть нашей жизни, без этого ничего нельзя ничего сделать</c:v>
                </c:pt>
                <c:pt idx="1">
                  <c:v>б) этого можно избежать, но с взятками легче делать дела</c:v>
                </c:pt>
                <c:pt idx="2">
                  <c:v>в) этого нужно избежать, поскольку коррупция разлагает нас и нашу власть</c:v>
                </c:pt>
                <c:pt idx="3">
                  <c:v>г) затрудняюсь ответить</c:v>
                </c:pt>
              </c:strCache>
            </c:strRef>
          </c:cat>
          <c:val>
            <c:numRef>
              <c:f>Лист1!$K$120:$K$123</c:f>
              <c:numCache>
                <c:formatCode>General</c:formatCode>
                <c:ptCount val="4"/>
                <c:pt idx="0">
                  <c:v>7</c:v>
                </c:pt>
                <c:pt idx="1">
                  <c:v>51</c:v>
                </c:pt>
                <c:pt idx="2">
                  <c:v>51</c:v>
                </c:pt>
                <c:pt idx="3">
                  <c:v>13</c:v>
                </c:pt>
              </c:numCache>
            </c:numRef>
          </c:val>
        </c:ser>
        <c:ser>
          <c:idx val="1"/>
          <c:order val="1"/>
          <c:explosion val="25"/>
          <c:dLbls>
            <c:showLegendKey val="0"/>
            <c:showVal val="0"/>
            <c:showCatName val="1"/>
            <c:showSerName val="0"/>
            <c:showPercent val="1"/>
            <c:showBubbleSize val="0"/>
            <c:showLeaderLines val="1"/>
          </c:dLbls>
          <c:cat>
            <c:strRef>
              <c:f>Лист1!$A$120:$A$123</c:f>
              <c:strCache>
                <c:ptCount val="4"/>
                <c:pt idx="0">
                  <c:v>а) это необходимая часть нашей жизни, без этого ничего нельзя ничего сделать</c:v>
                </c:pt>
                <c:pt idx="1">
                  <c:v>б) этого можно избежать, но с взятками легче делать дела</c:v>
                </c:pt>
                <c:pt idx="2">
                  <c:v>в) этого нужно избежать, поскольку коррупция разлагает нас и нашу власть</c:v>
                </c:pt>
                <c:pt idx="3">
                  <c:v>г) затрудняюсь ответить</c:v>
                </c:pt>
              </c:strCache>
            </c:strRef>
          </c:cat>
          <c:val>
            <c:numRef>
              <c:f>Лист1!$L$120:$L$123</c:f>
              <c:numCache>
                <c:formatCode>General</c:formatCode>
                <c:ptCount val="4"/>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0"/>
            <c:showCatName val="1"/>
            <c:showSerName val="0"/>
            <c:showPercent val="1"/>
            <c:showBubbleSize val="0"/>
            <c:showLeaderLines val="1"/>
          </c:dLbls>
          <c:cat>
            <c:strRef>
              <c:f>Лист1!$A$126:$A$129</c:f>
              <c:strCache>
                <c:ptCount val="4"/>
                <c:pt idx="0">
                  <c:v>а) знаю</c:v>
                </c:pt>
                <c:pt idx="1">
                  <c:v>б) нет, не знаю</c:v>
                </c:pt>
                <c:pt idx="2">
                  <c:v>в) слышал (ла)</c:v>
                </c:pt>
                <c:pt idx="3">
                  <c:v>затрудняюсь ответить</c:v>
                </c:pt>
              </c:strCache>
            </c:strRef>
          </c:cat>
          <c:val>
            <c:numRef>
              <c:f>Лист1!$C$126:$C$129</c:f>
              <c:numCache>
                <c:formatCode>General</c:formatCode>
                <c:ptCount val="4"/>
                <c:pt idx="0">
                  <c:v>17</c:v>
                </c:pt>
                <c:pt idx="1">
                  <c:v>33</c:v>
                </c:pt>
                <c:pt idx="2">
                  <c:v>46</c:v>
                </c:pt>
                <c:pt idx="3">
                  <c:v>4</c:v>
                </c:pt>
              </c:numCache>
            </c:numRef>
          </c:val>
        </c:ser>
        <c:ser>
          <c:idx val="1"/>
          <c:order val="1"/>
          <c:explosion val="25"/>
          <c:dLbls>
            <c:showLegendKey val="0"/>
            <c:showVal val="0"/>
            <c:showCatName val="1"/>
            <c:showSerName val="0"/>
            <c:showPercent val="1"/>
            <c:showBubbleSize val="0"/>
            <c:showLeaderLines val="1"/>
          </c:dLbls>
          <c:cat>
            <c:strRef>
              <c:f>Лист1!$A$126:$A$129</c:f>
              <c:strCache>
                <c:ptCount val="4"/>
                <c:pt idx="0">
                  <c:v>а) знаю</c:v>
                </c:pt>
                <c:pt idx="1">
                  <c:v>б) нет, не знаю</c:v>
                </c:pt>
                <c:pt idx="2">
                  <c:v>в) слышал (ла)</c:v>
                </c:pt>
                <c:pt idx="3">
                  <c:v>затрудняюсь ответить</c:v>
                </c:pt>
              </c:strCache>
            </c:strRef>
          </c:cat>
          <c:val>
            <c:numRef>
              <c:f>Лист1!$D$126:$D$129</c:f>
              <c:numCache>
                <c:formatCode>General</c:formatCode>
                <c:ptCount val="4"/>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75"/>
      <c:rotY val="0"/>
      <c:rAngAx val="0"/>
      <c:perspective val="30"/>
    </c:view3D>
    <c:floor>
      <c:thickness val="0"/>
    </c:floor>
    <c:sideWall>
      <c:thickness val="0"/>
    </c:sideWall>
    <c:backWall>
      <c:thickness val="0"/>
    </c:backWall>
    <c:plotArea>
      <c:layout>
        <c:manualLayout>
          <c:layoutTarget val="inner"/>
          <c:xMode val="edge"/>
          <c:yMode val="edge"/>
          <c:x val="8.1207482993197286E-2"/>
          <c:y val="9.1164379696837564E-2"/>
          <c:w val="0.9107142857142857"/>
          <c:h val="0.8906354099874324"/>
        </c:manualLayout>
      </c:layout>
      <c:pie3DChart>
        <c:varyColors val="1"/>
        <c:ser>
          <c:idx val="0"/>
          <c:order val="0"/>
          <c:explosion val="17"/>
          <c:dPt>
            <c:idx val="2"/>
            <c:bubble3D val="0"/>
          </c:dPt>
          <c:dLbls>
            <c:dLbl>
              <c:idx val="1"/>
              <c:layout>
                <c:manualLayout>
                  <c:x val="-0.19269845733569019"/>
                  <c:y val="-0.14926610069506785"/>
                </c:manualLayout>
              </c:layout>
              <c:showLegendKey val="0"/>
              <c:showVal val="0"/>
              <c:showCatName val="1"/>
              <c:showSerName val="0"/>
              <c:showPercent val="1"/>
              <c:showBubbleSize val="0"/>
            </c:dLbl>
            <c:dLbl>
              <c:idx val="2"/>
              <c:layout>
                <c:manualLayout>
                  <c:x val="0.23306591140393165"/>
                  <c:y val="8.8300597604452538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Лист1!$A$132:$A$136</c:f>
              <c:strCache>
                <c:ptCount val="5"/>
                <c:pt idx="0">
                  <c:v>а) очень высокая</c:v>
                </c:pt>
                <c:pt idx="1">
                  <c:v>б) высокая</c:v>
                </c:pt>
                <c:pt idx="2">
                  <c:v>в) средняя</c:v>
                </c:pt>
                <c:pt idx="3">
                  <c:v>г) низкая</c:v>
                </c:pt>
                <c:pt idx="4">
                  <c:v>д) совсем нет</c:v>
                </c:pt>
              </c:strCache>
            </c:strRef>
          </c:cat>
          <c:val>
            <c:numRef>
              <c:f>Лист1!$C$132:$C$136</c:f>
              <c:numCache>
                <c:formatCode>General</c:formatCode>
                <c:ptCount val="5"/>
                <c:pt idx="0">
                  <c:v>16</c:v>
                </c:pt>
                <c:pt idx="1">
                  <c:v>55</c:v>
                </c:pt>
                <c:pt idx="2">
                  <c:v>43</c:v>
                </c:pt>
                <c:pt idx="3">
                  <c:v>1</c:v>
                </c:pt>
                <c:pt idx="4">
                  <c:v>2</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75"/>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Лист1!$A$139:$A$143</c:f>
              <c:strCache>
                <c:ptCount val="5"/>
                <c:pt idx="0">
                  <c:v>а) алчность российских чиновников</c:v>
                </c:pt>
                <c:pt idx="1">
                  <c:v>б) несовершенство законодательства</c:v>
                </c:pt>
                <c:pt idx="2">
                  <c:v>в)низкая заработная плата отдельных слоев чиновников</c:v>
                </c:pt>
                <c:pt idx="3">
                  <c:v>г)низкий уровень профессионализма</c:v>
                </c:pt>
                <c:pt idx="4">
                  <c:v>д)низкий уровень правовой культуры и законопослушания у населения</c:v>
                </c:pt>
              </c:strCache>
            </c:strRef>
          </c:cat>
          <c:val>
            <c:numRef>
              <c:f>Лист1!$H$139:$H$143</c:f>
              <c:numCache>
                <c:formatCode>General</c:formatCode>
                <c:ptCount val="5"/>
                <c:pt idx="0">
                  <c:v>67</c:v>
                </c:pt>
                <c:pt idx="1">
                  <c:v>26</c:v>
                </c:pt>
                <c:pt idx="2">
                  <c:v>33</c:v>
                </c:pt>
                <c:pt idx="3">
                  <c:v>15</c:v>
                </c:pt>
                <c:pt idx="4">
                  <c:v>19</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59792168836038351"/>
          <c:y val="0"/>
          <c:w val="0.39697627082328996"/>
          <c:h val="1"/>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Лист1!$A$158</c:f>
              <c:strCache>
                <c:ptCount val="1"/>
                <c:pt idx="0">
                  <c:v>а) значительные</c:v>
                </c:pt>
              </c:strCache>
            </c:strRef>
          </c:tx>
          <c:invertIfNegative val="0"/>
          <c:val>
            <c:numRef>
              <c:f>Лист1!$B$158:$D$158</c:f>
              <c:numCache>
                <c:formatCode>General</c:formatCode>
                <c:ptCount val="3"/>
                <c:pt idx="2">
                  <c:v>18</c:v>
                </c:pt>
              </c:numCache>
            </c:numRef>
          </c:val>
        </c:ser>
        <c:ser>
          <c:idx val="1"/>
          <c:order val="1"/>
          <c:tx>
            <c:strRef>
              <c:f>Лист1!$A$159</c:f>
              <c:strCache>
                <c:ptCount val="1"/>
                <c:pt idx="0">
                  <c:v>б) незаметные</c:v>
                </c:pt>
              </c:strCache>
            </c:strRef>
          </c:tx>
          <c:invertIfNegative val="0"/>
          <c:val>
            <c:numRef>
              <c:f>Лист1!$B$159:$D$159</c:f>
              <c:numCache>
                <c:formatCode>General</c:formatCode>
                <c:ptCount val="3"/>
                <c:pt idx="2">
                  <c:v>89</c:v>
                </c:pt>
              </c:numCache>
            </c:numRef>
          </c:val>
        </c:ser>
        <c:ser>
          <c:idx val="2"/>
          <c:order val="2"/>
          <c:tx>
            <c:strRef>
              <c:f>Лист1!$A$160</c:f>
              <c:strCache>
                <c:ptCount val="1"/>
                <c:pt idx="0">
                  <c:v>в) наблюдается усиление коррупции</c:v>
                </c:pt>
              </c:strCache>
            </c:strRef>
          </c:tx>
          <c:invertIfNegative val="0"/>
          <c:val>
            <c:numRef>
              <c:f>Лист1!$B$160:$D$160</c:f>
              <c:numCache>
                <c:formatCode>General</c:formatCode>
                <c:ptCount val="3"/>
                <c:pt idx="2">
                  <c:v>12</c:v>
                </c:pt>
              </c:numCache>
            </c:numRef>
          </c:val>
        </c:ser>
        <c:dLbls>
          <c:showLegendKey val="0"/>
          <c:showVal val="0"/>
          <c:showCatName val="0"/>
          <c:showSerName val="0"/>
          <c:showPercent val="0"/>
          <c:showBubbleSize val="0"/>
        </c:dLbls>
        <c:gapWidth val="150"/>
        <c:axId val="34959744"/>
        <c:axId val="34961280"/>
      </c:barChart>
      <c:catAx>
        <c:axId val="34959744"/>
        <c:scaling>
          <c:orientation val="minMax"/>
        </c:scaling>
        <c:delete val="0"/>
        <c:axPos val="b"/>
        <c:majorTickMark val="out"/>
        <c:minorTickMark val="none"/>
        <c:tickLblPos val="nextTo"/>
        <c:crossAx val="34961280"/>
        <c:crosses val="autoZero"/>
        <c:auto val="1"/>
        <c:lblAlgn val="ctr"/>
        <c:lblOffset val="100"/>
        <c:noMultiLvlLbl val="0"/>
      </c:catAx>
      <c:valAx>
        <c:axId val="34961280"/>
        <c:scaling>
          <c:orientation val="minMax"/>
        </c:scaling>
        <c:delete val="0"/>
        <c:axPos val="l"/>
        <c:majorGridlines/>
        <c:numFmt formatCode="General" sourceLinked="1"/>
        <c:majorTickMark val="out"/>
        <c:minorTickMark val="none"/>
        <c:tickLblPos val="nextTo"/>
        <c:crossAx val="3495974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5"/>
              <c:layout>
                <c:manualLayout>
                  <c:x val="0.18400510204081633"/>
                  <c:y val="-8.3605529764805453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Лист1!$A$151:$A$156</c:f>
              <c:strCache>
                <c:ptCount val="6"/>
                <c:pt idx="0">
                  <c:v>а) прокуратура</c:v>
                </c:pt>
                <c:pt idx="1">
                  <c:v>б) ФСБ</c:v>
                </c:pt>
                <c:pt idx="2">
                  <c:v>в) полиция</c:v>
                </c:pt>
                <c:pt idx="3">
                  <c:v>г)федеральные органы власти</c:v>
                </c:pt>
                <c:pt idx="4">
                  <c:v>д)местные органы власти</c:v>
                </c:pt>
                <c:pt idx="5">
                  <c:v>е)затрудняюсь ответить</c:v>
                </c:pt>
              </c:strCache>
            </c:strRef>
          </c:cat>
          <c:val>
            <c:numRef>
              <c:f>Лист1!$D$151:$D$156</c:f>
              <c:numCache>
                <c:formatCode>General</c:formatCode>
                <c:ptCount val="6"/>
                <c:pt idx="0">
                  <c:v>18</c:v>
                </c:pt>
                <c:pt idx="1">
                  <c:v>15</c:v>
                </c:pt>
                <c:pt idx="2">
                  <c:v>13</c:v>
                </c:pt>
                <c:pt idx="3">
                  <c:v>8</c:v>
                </c:pt>
                <c:pt idx="4">
                  <c:v>1</c:v>
                </c:pt>
                <c:pt idx="5">
                  <c:v>74</c:v>
                </c:pt>
              </c:numCache>
            </c:numRef>
          </c:val>
        </c:ser>
        <c:ser>
          <c:idx val="1"/>
          <c:order val="1"/>
          <c:explosion val="25"/>
          <c:dLbls>
            <c:showLegendKey val="0"/>
            <c:showVal val="0"/>
            <c:showCatName val="1"/>
            <c:showSerName val="0"/>
            <c:showPercent val="1"/>
            <c:showBubbleSize val="0"/>
            <c:showLeaderLines val="1"/>
          </c:dLbls>
          <c:cat>
            <c:strRef>
              <c:f>Лист1!$A$151:$A$156</c:f>
              <c:strCache>
                <c:ptCount val="6"/>
                <c:pt idx="0">
                  <c:v>а) прокуратура</c:v>
                </c:pt>
                <c:pt idx="1">
                  <c:v>б) ФСБ</c:v>
                </c:pt>
                <c:pt idx="2">
                  <c:v>в) полиция</c:v>
                </c:pt>
                <c:pt idx="3">
                  <c:v>г)федеральные органы власти</c:v>
                </c:pt>
                <c:pt idx="4">
                  <c:v>д)местные органы власти</c:v>
                </c:pt>
                <c:pt idx="5">
                  <c:v>е)затрудняюсь ответить</c:v>
                </c:pt>
              </c:strCache>
            </c:strRef>
          </c:cat>
          <c:val>
            <c:numRef>
              <c:f>Лист1!$E$151:$E$156</c:f>
              <c:numCache>
                <c:formatCode>General</c:formatCode>
                <c:ptCount val="6"/>
              </c:numCache>
            </c:numRef>
          </c:val>
        </c:ser>
        <c:ser>
          <c:idx val="2"/>
          <c:order val="2"/>
          <c:explosion val="25"/>
          <c:dLbls>
            <c:showLegendKey val="0"/>
            <c:showVal val="0"/>
            <c:showCatName val="1"/>
            <c:showSerName val="0"/>
            <c:showPercent val="1"/>
            <c:showBubbleSize val="0"/>
            <c:showLeaderLines val="1"/>
          </c:dLbls>
          <c:cat>
            <c:strRef>
              <c:f>Лист1!$A$151:$A$156</c:f>
              <c:strCache>
                <c:ptCount val="6"/>
                <c:pt idx="0">
                  <c:v>а) прокуратура</c:v>
                </c:pt>
                <c:pt idx="1">
                  <c:v>б) ФСБ</c:v>
                </c:pt>
                <c:pt idx="2">
                  <c:v>в) полиция</c:v>
                </c:pt>
                <c:pt idx="3">
                  <c:v>г)федеральные органы власти</c:v>
                </c:pt>
                <c:pt idx="4">
                  <c:v>д)местные органы власти</c:v>
                </c:pt>
                <c:pt idx="5">
                  <c:v>е)затрудняюсь ответить</c:v>
                </c:pt>
              </c:strCache>
            </c:strRef>
          </c:cat>
          <c:val>
            <c:numRef>
              <c:f>Лист1!$F$151:$F$156</c:f>
              <c:numCache>
                <c:formatCode>General</c:formatCode>
                <c:ptCount val="6"/>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950680272108844E-2"/>
          <c:y val="0.18179568596270743"/>
          <c:w val="0.8375850340136054"/>
          <c:h val="0.7379461899510118"/>
        </c:manualLayout>
      </c:layout>
      <c:pie3DChart>
        <c:varyColors val="1"/>
        <c:ser>
          <c:idx val="0"/>
          <c:order val="0"/>
          <c:explosion val="25"/>
          <c:dLbls>
            <c:showLegendKey val="0"/>
            <c:showVal val="0"/>
            <c:showCatName val="1"/>
            <c:showSerName val="0"/>
            <c:showPercent val="1"/>
            <c:showBubbleSize val="0"/>
            <c:showLeaderLines val="1"/>
          </c:dLbls>
          <c:cat>
            <c:strRef>
              <c:f>Лист1!$A$7:$A$9</c:f>
              <c:strCache>
                <c:ptCount val="3"/>
                <c:pt idx="0">
                  <c:v>а)да</c:v>
                </c:pt>
                <c:pt idx="1">
                  <c:v>б) нет</c:v>
                </c:pt>
                <c:pt idx="2">
                  <c:v>в не знаю</c:v>
                </c:pt>
              </c:strCache>
            </c:strRef>
          </c:cat>
          <c:val>
            <c:numRef>
              <c:f>Лист1!$C$7:$C$9</c:f>
              <c:numCache>
                <c:formatCode>General</c:formatCode>
                <c:ptCount val="3"/>
                <c:pt idx="0">
                  <c:v>27</c:v>
                </c:pt>
                <c:pt idx="1">
                  <c:v>38</c:v>
                </c:pt>
                <c:pt idx="2">
                  <c:v>20</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0"/>
            <c:showCatName val="1"/>
            <c:showSerName val="0"/>
            <c:showPercent val="1"/>
            <c:showBubbleSize val="0"/>
            <c:showLeaderLines val="1"/>
          </c:dLbls>
          <c:cat>
            <c:strRef>
              <c:f>Лист1!$A$11:$A$13</c:f>
              <c:strCache>
                <c:ptCount val="3"/>
                <c:pt idx="0">
                  <c:v>а)да</c:v>
                </c:pt>
                <c:pt idx="1">
                  <c:v>б)нет</c:v>
                </c:pt>
                <c:pt idx="2">
                  <c:v>в)не знаю</c:v>
                </c:pt>
              </c:strCache>
            </c:strRef>
          </c:cat>
          <c:val>
            <c:numRef>
              <c:f>Лист1!$C$11:$C$13</c:f>
              <c:numCache>
                <c:formatCode>General</c:formatCode>
                <c:ptCount val="3"/>
                <c:pt idx="0">
                  <c:v>16</c:v>
                </c:pt>
                <c:pt idx="1">
                  <c:v>48</c:v>
                </c:pt>
                <c:pt idx="2">
                  <c:v>21</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0"/>
      <c:rAngAx val="1"/>
    </c:view3D>
    <c:floor>
      <c:thickness val="0"/>
    </c:floor>
    <c:sideWall>
      <c:thickness val="0"/>
    </c:sideWall>
    <c:backWall>
      <c:thickness val="0"/>
    </c:backWall>
    <c:plotArea>
      <c:layout>
        <c:manualLayout>
          <c:layoutTarget val="inner"/>
          <c:xMode val="edge"/>
          <c:yMode val="edge"/>
          <c:x val="0.16241491000314093"/>
          <c:y val="0.17257683928838824"/>
          <c:w val="0.8375850340136054"/>
          <c:h val="0.8176712406063249"/>
        </c:manualLayout>
      </c:layout>
      <c:pie3DChart>
        <c:varyColors val="1"/>
        <c:ser>
          <c:idx val="0"/>
          <c:order val="0"/>
          <c:explosion val="25"/>
          <c:dLbls>
            <c:showLegendKey val="0"/>
            <c:showVal val="0"/>
            <c:showCatName val="1"/>
            <c:showSerName val="0"/>
            <c:showPercent val="1"/>
            <c:showBubbleSize val="0"/>
            <c:showLeaderLines val="1"/>
          </c:dLbls>
          <c:cat>
            <c:strRef>
              <c:f>Лист1!$A$15:$A$17</c:f>
              <c:strCache>
                <c:ptCount val="3"/>
                <c:pt idx="0">
                  <c:v>а)да</c:v>
                </c:pt>
                <c:pt idx="1">
                  <c:v>б) нет</c:v>
                </c:pt>
                <c:pt idx="2">
                  <c:v>в)не знаю</c:v>
                </c:pt>
              </c:strCache>
            </c:strRef>
          </c:cat>
          <c:val>
            <c:numRef>
              <c:f>Лист1!$C$15:$C$17</c:f>
              <c:numCache>
                <c:formatCode>General</c:formatCode>
                <c:ptCount val="3"/>
                <c:pt idx="0">
                  <c:v>32</c:v>
                </c:pt>
                <c:pt idx="1">
                  <c:v>33</c:v>
                </c:pt>
                <c:pt idx="2">
                  <c:v>20</c:v>
                </c:pt>
              </c:numCache>
            </c:numRef>
          </c:val>
        </c:ser>
        <c:ser>
          <c:idx val="1"/>
          <c:order val="1"/>
          <c:explosion val="25"/>
          <c:dLbls>
            <c:showLegendKey val="0"/>
            <c:showVal val="0"/>
            <c:showCatName val="1"/>
            <c:showSerName val="0"/>
            <c:showPercent val="1"/>
            <c:showBubbleSize val="0"/>
            <c:showLeaderLines val="1"/>
          </c:dLbls>
          <c:cat>
            <c:strRef>
              <c:f>Лист1!$A$15:$A$17</c:f>
              <c:strCache>
                <c:ptCount val="3"/>
                <c:pt idx="0">
                  <c:v>а)да</c:v>
                </c:pt>
                <c:pt idx="1">
                  <c:v>б) нет</c:v>
                </c:pt>
                <c:pt idx="2">
                  <c:v>в)не знаю</c:v>
                </c:pt>
              </c:strCache>
            </c:strRef>
          </c:cat>
          <c:val>
            <c:numRef>
              <c:f>Лист1!$D$15:$D$17</c:f>
              <c:numCache>
                <c:formatCode>General</c:formatCode>
                <c:ptCount val="3"/>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6328245274334599"/>
          <c:y val="1.6750356911520381E-2"/>
          <c:w val="0.83540689356511411"/>
          <c:h val="0.81209466817754139"/>
        </c:manualLayout>
      </c:layout>
      <c:pie3DChart>
        <c:varyColors val="1"/>
        <c:ser>
          <c:idx val="0"/>
          <c:order val="0"/>
          <c:explosion val="25"/>
          <c:dLbls>
            <c:showLegendKey val="0"/>
            <c:showVal val="0"/>
            <c:showCatName val="1"/>
            <c:showSerName val="0"/>
            <c:showPercent val="1"/>
            <c:showBubbleSize val="0"/>
            <c:showLeaderLines val="1"/>
          </c:dLbls>
          <c:cat>
            <c:strRef>
              <c:f>Лист1!$A$19:$A$21</c:f>
              <c:strCache>
                <c:ptCount val="3"/>
                <c:pt idx="0">
                  <c:v>а)да</c:v>
                </c:pt>
                <c:pt idx="1">
                  <c:v>б)нет</c:v>
                </c:pt>
                <c:pt idx="2">
                  <c:v>в)не знаю</c:v>
                </c:pt>
              </c:strCache>
            </c:strRef>
          </c:cat>
          <c:val>
            <c:numRef>
              <c:f>Лист1!$C$19:$C$21</c:f>
              <c:numCache>
                <c:formatCode>General</c:formatCode>
                <c:ptCount val="3"/>
                <c:pt idx="0">
                  <c:v>4</c:v>
                </c:pt>
                <c:pt idx="1">
                  <c:v>67</c:v>
                </c:pt>
                <c:pt idx="2">
                  <c:v>18</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2.2328588778076267E-2"/>
          <c:y val="0.12399696924123974"/>
          <c:w val="0.95933479971222457"/>
          <c:h val="0.84437761112994536"/>
        </c:manualLayout>
      </c:layout>
      <c:pie3DChart>
        <c:varyColors val="1"/>
        <c:ser>
          <c:idx val="0"/>
          <c:order val="0"/>
          <c:explosion val="25"/>
          <c:dLbls>
            <c:dLbl>
              <c:idx val="0"/>
              <c:layout>
                <c:manualLayout>
                  <c:x val="-0.16682448176120843"/>
                  <c:y val="-0.30220195439739411"/>
                </c:manualLayout>
              </c:layout>
              <c:showLegendKey val="0"/>
              <c:showVal val="0"/>
              <c:showCatName val="1"/>
              <c:showSerName val="0"/>
              <c:showPercent val="1"/>
              <c:showBubbleSize val="0"/>
            </c:dLbl>
            <c:dLbl>
              <c:idx val="1"/>
              <c:layout>
                <c:manualLayout>
                  <c:x val="-1.7895106861642293E-2"/>
                  <c:y val="4.6737284875221219E-3"/>
                </c:manualLayout>
              </c:layout>
              <c:showLegendKey val="0"/>
              <c:showVal val="0"/>
              <c:showCatName val="1"/>
              <c:showSerName val="0"/>
              <c:showPercent val="1"/>
              <c:showBubbleSize val="0"/>
            </c:dLbl>
            <c:dLbl>
              <c:idx val="2"/>
              <c:layout>
                <c:manualLayout>
                  <c:x val="0.23468202635384863"/>
                  <c:y val="2.6202262176511324E-4"/>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Лист1!$A$23:$A$25</c:f>
              <c:strCache>
                <c:ptCount val="3"/>
                <c:pt idx="0">
                  <c:v>а)да</c:v>
                </c:pt>
                <c:pt idx="1">
                  <c:v>б) нет</c:v>
                </c:pt>
                <c:pt idx="2">
                  <c:v>в)не знаю</c:v>
                </c:pt>
              </c:strCache>
            </c:strRef>
          </c:cat>
          <c:val>
            <c:numRef>
              <c:f>Лист1!$C$23:$C$25</c:f>
              <c:numCache>
                <c:formatCode>General</c:formatCode>
                <c:ptCount val="3"/>
                <c:pt idx="0">
                  <c:v>85</c:v>
                </c:pt>
                <c:pt idx="1">
                  <c:v>1</c:v>
                </c:pt>
                <c:pt idx="2">
                  <c:v>7</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671768707482993"/>
          <c:y val="0.18232875939367513"/>
          <c:w val="0.8375850340136054"/>
          <c:h val="0.8176712406063249"/>
        </c:manualLayout>
      </c:layout>
      <c:pie3DChart>
        <c:varyColors val="1"/>
        <c:ser>
          <c:idx val="0"/>
          <c:order val="0"/>
          <c:explosion val="25"/>
          <c:dLbls>
            <c:dLbl>
              <c:idx val="0"/>
              <c:layout>
                <c:manualLayout>
                  <c:x val="-0.23243622988052873"/>
                  <c:y val="-0.16263106467223132"/>
                </c:manualLayout>
              </c:layout>
              <c:showLegendKey val="0"/>
              <c:showVal val="0"/>
              <c:showCatName val="1"/>
              <c:showSerName val="0"/>
              <c:showPercent val="1"/>
              <c:showBubbleSize val="0"/>
            </c:dLbl>
            <c:dLbl>
              <c:idx val="1"/>
              <c:layout>
                <c:manualLayout>
                  <c:x val="0"/>
                  <c:y val="0.16696052732822078"/>
                </c:manualLayout>
              </c:layout>
              <c:showLegendKey val="0"/>
              <c:showVal val="0"/>
              <c:showCatName val="1"/>
              <c:showSerName val="0"/>
              <c:showPercent val="1"/>
              <c:showBubbleSize val="0"/>
            </c:dLbl>
            <c:dLbl>
              <c:idx val="3"/>
              <c:layout>
                <c:manualLayout>
                  <c:x val="0.37513500790862869"/>
                  <c:y val="1.4456499368922579E-2"/>
                </c:manualLayout>
              </c:layout>
              <c:tx>
                <c:rich>
                  <a:bodyPr/>
                  <a:lstStyle/>
                  <a:p>
                    <a:r>
                      <a:rPr lang="ru-RU" dirty="0" smtClean="0"/>
                      <a:t>г)</a:t>
                    </a:r>
                    <a:r>
                      <a:rPr lang="ru-RU" smtClean="0"/>
                      <a:t>затруд-няюсь</a:t>
                    </a:r>
                    <a:r>
                      <a:rPr lang="ru-RU" dirty="0" smtClean="0"/>
                      <a:t> </a:t>
                    </a:r>
                    <a:r>
                      <a:rPr lang="ru-RU" dirty="0"/>
                      <a:t>ответить
2%</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Лист1!$A$3:$A$6</c:f>
              <c:strCache>
                <c:ptCount val="4"/>
                <c:pt idx="0">
                  <c:v>а) знаю </c:v>
                </c:pt>
                <c:pt idx="1">
                  <c:v>б) слышу впервые </c:v>
                </c:pt>
                <c:pt idx="2">
                  <c:v>в) слышал </c:v>
                </c:pt>
                <c:pt idx="3">
                  <c:v>г) затрудняюсь ответить</c:v>
                </c:pt>
              </c:strCache>
            </c:strRef>
          </c:cat>
          <c:val>
            <c:numRef>
              <c:f>Лист1!$B$3:$B$6</c:f>
              <c:numCache>
                <c:formatCode>General</c:formatCode>
                <c:ptCount val="4"/>
                <c:pt idx="0">
                  <c:v>87</c:v>
                </c:pt>
                <c:pt idx="1">
                  <c:v>7</c:v>
                </c:pt>
                <c:pt idx="2">
                  <c:v>34</c:v>
                </c:pt>
                <c:pt idx="3">
                  <c:v>2</c:v>
                </c:pt>
              </c:numCache>
            </c:numRef>
          </c:val>
        </c:ser>
        <c:ser>
          <c:idx val="1"/>
          <c:order val="1"/>
          <c:explosion val="25"/>
          <c:dLbls>
            <c:showLegendKey val="0"/>
            <c:showVal val="0"/>
            <c:showCatName val="1"/>
            <c:showSerName val="0"/>
            <c:showPercent val="1"/>
            <c:showBubbleSize val="0"/>
            <c:showLeaderLines val="1"/>
          </c:dLbls>
          <c:cat>
            <c:strRef>
              <c:f>Лист1!$A$3:$A$6</c:f>
              <c:strCache>
                <c:ptCount val="4"/>
                <c:pt idx="0">
                  <c:v>а) знаю </c:v>
                </c:pt>
                <c:pt idx="1">
                  <c:v>б) слышу впервые </c:v>
                </c:pt>
                <c:pt idx="2">
                  <c:v>в) слышал </c:v>
                </c:pt>
                <c:pt idx="3">
                  <c:v>г) затрудняюсь ответить</c:v>
                </c:pt>
              </c:strCache>
            </c:strRef>
          </c:cat>
          <c:val>
            <c:numRef>
              <c:f>Лист1!$C$3:$C$6</c:f>
              <c:numCache>
                <c:formatCode>General</c:formatCode>
                <c:ptCount val="4"/>
              </c:numCache>
            </c:numRef>
          </c:val>
        </c:ser>
        <c:ser>
          <c:idx val="2"/>
          <c:order val="2"/>
          <c:explosion val="25"/>
          <c:dLbls>
            <c:showLegendKey val="0"/>
            <c:showVal val="0"/>
            <c:showCatName val="1"/>
            <c:showSerName val="0"/>
            <c:showPercent val="1"/>
            <c:showBubbleSize val="0"/>
            <c:showLeaderLines val="1"/>
          </c:dLbls>
          <c:cat>
            <c:strRef>
              <c:f>Лист1!$A$3:$A$6</c:f>
              <c:strCache>
                <c:ptCount val="4"/>
                <c:pt idx="0">
                  <c:v>а) знаю </c:v>
                </c:pt>
                <c:pt idx="1">
                  <c:v>б) слышу впервые </c:v>
                </c:pt>
                <c:pt idx="2">
                  <c:v>в) слышал </c:v>
                </c:pt>
                <c:pt idx="3">
                  <c:v>г) затрудняюсь ответить</c:v>
                </c:pt>
              </c:strCache>
            </c:strRef>
          </c:cat>
          <c:val>
            <c:numRef>
              <c:f>Лист1!$D$3:$D$6</c:f>
              <c:numCache>
                <c:formatCode>General</c:formatCode>
                <c:ptCount val="4"/>
              </c:numCache>
            </c:numRef>
          </c:val>
        </c:ser>
        <c:ser>
          <c:idx val="3"/>
          <c:order val="3"/>
          <c:explosion val="25"/>
          <c:dLbls>
            <c:showLegendKey val="0"/>
            <c:showVal val="0"/>
            <c:showCatName val="1"/>
            <c:showSerName val="0"/>
            <c:showPercent val="1"/>
            <c:showBubbleSize val="0"/>
            <c:showLeaderLines val="1"/>
          </c:dLbls>
          <c:cat>
            <c:strRef>
              <c:f>Лист1!$A$2</c:f>
              <c:strCache>
                <c:ptCount val="1"/>
                <c:pt idx="0">
                  <c:v>1. Знаете ли Вы, что такое коррупция?</c:v>
                </c:pt>
              </c:strCache>
            </c:strRef>
          </c:cat>
          <c:val>
            <c:numRef>
              <c:f>Лист1!$B$2</c:f>
              <c:numCache>
                <c:formatCode>General</c:formatCode>
                <c:ptCount val="1"/>
              </c:numCache>
            </c:numRef>
          </c:val>
        </c:ser>
        <c:ser>
          <c:idx val="4"/>
          <c:order val="4"/>
          <c:explosion val="25"/>
          <c:dLbls>
            <c:showLegendKey val="0"/>
            <c:showVal val="0"/>
            <c:showCatName val="1"/>
            <c:showSerName val="0"/>
            <c:showPercent val="1"/>
            <c:showBubbleSize val="0"/>
            <c:showLeaderLines val="1"/>
          </c:dLbls>
          <c:cat>
            <c:strRef>
              <c:f>Лист1!$A$2</c:f>
              <c:strCache>
                <c:ptCount val="1"/>
                <c:pt idx="0">
                  <c:v>1. Знаете ли Вы, что такое коррупция?</c:v>
                </c:pt>
              </c:strCache>
            </c:strRef>
          </c:cat>
          <c:val>
            <c:numRef>
              <c:f>Лист1!$C$2</c:f>
              <c:numCache>
                <c:formatCode>General</c:formatCode>
                <c:ptCount val="1"/>
              </c:numCache>
            </c:numRef>
          </c:val>
        </c:ser>
        <c:ser>
          <c:idx val="5"/>
          <c:order val="5"/>
          <c:explosion val="25"/>
          <c:dLbls>
            <c:showLegendKey val="0"/>
            <c:showVal val="0"/>
            <c:showCatName val="1"/>
            <c:showSerName val="0"/>
            <c:showPercent val="1"/>
            <c:showBubbleSize val="0"/>
            <c:showLeaderLines val="1"/>
          </c:dLbls>
          <c:cat>
            <c:strRef>
              <c:f>Лист1!$A$2</c:f>
              <c:strCache>
                <c:ptCount val="1"/>
                <c:pt idx="0">
                  <c:v>1. Знаете ли Вы, что такое коррупция?</c:v>
                </c:pt>
              </c:strCache>
            </c:strRef>
          </c:cat>
          <c:val>
            <c:numRef>
              <c:f>Лист1!$D$2</c:f>
              <c:numCache>
                <c:formatCode>General</c:formatCode>
                <c:ptCount val="1"/>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0"/>
      <c:rAngAx val="1"/>
    </c:view3D>
    <c:floor>
      <c:thickness val="0"/>
    </c:floor>
    <c:sideWall>
      <c:thickness val="0"/>
    </c:sideWall>
    <c:backWall>
      <c:thickness val="0"/>
    </c:backWall>
    <c:plotArea>
      <c:layout>
        <c:manualLayout>
          <c:layoutTarget val="inner"/>
          <c:xMode val="edge"/>
          <c:yMode val="edge"/>
          <c:x val="8.7977650504430099E-2"/>
          <c:y val="0.15282870782976235"/>
          <c:w val="0.82829098278232227"/>
          <c:h val="0.78859882897130196"/>
        </c:manualLayout>
      </c:layout>
      <c:pie3DChart>
        <c:varyColors val="1"/>
        <c:ser>
          <c:idx val="0"/>
          <c:order val="0"/>
          <c:explosion val="14"/>
          <c:dLbls>
            <c:dLbl>
              <c:idx val="0"/>
              <c:layout>
                <c:manualLayout>
                  <c:x val="-2.46266104703717E-2"/>
                  <c:y val="-0.23957578978430391"/>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Лист1!$A$9:$A$12</c:f>
              <c:strCache>
                <c:ptCount val="4"/>
                <c:pt idx="0">
                  <c:v>а) да, проблема очень актуальна</c:v>
                </c:pt>
                <c:pt idx="1">
                  <c:v>б) да, проблема существует</c:v>
                </c:pt>
                <c:pt idx="2">
                  <c:v>в) нет, такой проблемы не существует </c:v>
                </c:pt>
                <c:pt idx="3">
                  <c:v>г) затрудняюсь ответить</c:v>
                </c:pt>
              </c:strCache>
            </c:strRef>
          </c:cat>
          <c:val>
            <c:numRef>
              <c:f>Лист1!$D$9:$D$12</c:f>
              <c:numCache>
                <c:formatCode>General</c:formatCode>
                <c:ptCount val="4"/>
                <c:pt idx="0">
                  <c:v>45</c:v>
                </c:pt>
                <c:pt idx="1">
                  <c:v>64</c:v>
                </c:pt>
                <c:pt idx="2">
                  <c:v>1</c:v>
                </c:pt>
                <c:pt idx="3">
                  <c:v>14</c:v>
                </c:pt>
              </c:numCache>
            </c:numRef>
          </c:val>
        </c:ser>
        <c:ser>
          <c:idx val="1"/>
          <c:order val="1"/>
          <c:explosion val="25"/>
          <c:dLbls>
            <c:showLegendKey val="0"/>
            <c:showVal val="0"/>
            <c:showCatName val="1"/>
            <c:showSerName val="0"/>
            <c:showPercent val="1"/>
            <c:showBubbleSize val="0"/>
            <c:showLeaderLines val="1"/>
          </c:dLbls>
          <c:cat>
            <c:strRef>
              <c:f>Лист1!$A$9:$A$12</c:f>
              <c:strCache>
                <c:ptCount val="4"/>
                <c:pt idx="0">
                  <c:v>а) да, проблема очень актуальна</c:v>
                </c:pt>
                <c:pt idx="1">
                  <c:v>б) да, проблема существует</c:v>
                </c:pt>
                <c:pt idx="2">
                  <c:v>в) нет, такой проблемы не существует </c:v>
                </c:pt>
                <c:pt idx="3">
                  <c:v>г) затрудняюсь ответить</c:v>
                </c:pt>
              </c:strCache>
            </c:strRef>
          </c:cat>
          <c:val>
            <c:numRef>
              <c:f>Лист1!$E$9:$E$12</c:f>
              <c:numCache>
                <c:formatCode>General</c:formatCode>
                <c:ptCount val="4"/>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4885182565903921E-2"/>
          <c:y val="0.12101455786495156"/>
          <c:w val="0.9070379061001389"/>
          <c:h val="0.86968413241538522"/>
        </c:manualLayout>
      </c:layout>
      <c:pie3DChart>
        <c:varyColors val="1"/>
        <c:ser>
          <c:idx val="0"/>
          <c:order val="0"/>
          <c:explosion val="25"/>
          <c:dLbls>
            <c:showLegendKey val="0"/>
            <c:showVal val="0"/>
            <c:showCatName val="1"/>
            <c:showSerName val="0"/>
            <c:showPercent val="1"/>
            <c:showBubbleSize val="0"/>
            <c:showLeaderLines val="1"/>
          </c:dLbls>
          <c:cat>
            <c:strRef>
              <c:f>Лист1!$A$25:$A$47</c:f>
              <c:strCache>
                <c:ptCount val="23"/>
                <c:pt idx="0">
                  <c:v>а) полиция</c:v>
                </c:pt>
                <c:pt idx="1">
                  <c:v>б)суд</c:v>
                </c:pt>
                <c:pt idx="2">
                  <c:v>в) прокуратура</c:v>
                </c:pt>
                <c:pt idx="3">
                  <c:v>г) ФСБ</c:v>
                </c:pt>
                <c:pt idx="4">
                  <c:v>д) ГИБДД</c:v>
                </c:pt>
                <c:pt idx="5">
                  <c:v>е) ГПН</c:v>
                </c:pt>
                <c:pt idx="6">
                  <c:v>ё) ФМС</c:v>
                </c:pt>
                <c:pt idx="7">
                  <c:v>ж) учреждения здравохранения</c:v>
                </c:pt>
                <c:pt idx="8">
                  <c:v>з) военкомат</c:v>
                </c:pt>
                <c:pt idx="9">
                  <c:v>и) образовательные учреждения</c:v>
                </c:pt>
                <c:pt idx="10">
                  <c:v>к)учреждения культуры</c:v>
                </c:pt>
                <c:pt idx="11">
                  <c:v>л) учреждения социальной защиты</c:v>
                </c:pt>
                <c:pt idx="12">
                  <c:v>м) жилищно-коммунальная служба</c:v>
                </c:pt>
                <c:pt idx="13">
                  <c:v>н) федеральные органы власти</c:v>
                </c:pt>
                <c:pt idx="14">
                  <c:v>о) местные органы власти</c:v>
                </c:pt>
                <c:pt idx="15">
                  <c:v>п) учреждения, оказываюшие автотранспортные услуги</c:v>
                </c:pt>
                <c:pt idx="16">
                  <c:v>р) общественные объединения</c:v>
                </c:pt>
                <c:pt idx="17">
                  <c:v>религиозные организации</c:v>
                </c:pt>
                <c:pt idx="18">
                  <c:v>т) профсоюзы</c:v>
                </c:pt>
                <c:pt idx="19">
                  <c:v>учреждения физкультуры и спорта</c:v>
                </c:pt>
                <c:pt idx="20">
                  <c:v>учреждения торговли</c:v>
                </c:pt>
                <c:pt idx="21">
                  <c:v>х) нигде</c:v>
                </c:pt>
                <c:pt idx="22">
                  <c:v>ц) затрудняюсь ответить</c:v>
                </c:pt>
              </c:strCache>
            </c:strRef>
          </c:cat>
          <c:val>
            <c:numRef>
              <c:f>Лист1!$G$25:$G$47</c:f>
              <c:numCache>
                <c:formatCode>General</c:formatCode>
                <c:ptCount val="23"/>
                <c:pt idx="0">
                  <c:v>71</c:v>
                </c:pt>
                <c:pt idx="1">
                  <c:v>48</c:v>
                </c:pt>
                <c:pt idx="2">
                  <c:v>31</c:v>
                </c:pt>
                <c:pt idx="3">
                  <c:v>14</c:v>
                </c:pt>
                <c:pt idx="4">
                  <c:v>89</c:v>
                </c:pt>
                <c:pt idx="5">
                  <c:v>11</c:v>
                </c:pt>
                <c:pt idx="6">
                  <c:v>24</c:v>
                </c:pt>
                <c:pt idx="7">
                  <c:v>11</c:v>
                </c:pt>
                <c:pt idx="8">
                  <c:v>65</c:v>
                </c:pt>
                <c:pt idx="9">
                  <c:v>12</c:v>
                </c:pt>
                <c:pt idx="10">
                  <c:v>4</c:v>
                </c:pt>
                <c:pt idx="11">
                  <c:v>7</c:v>
                </c:pt>
                <c:pt idx="12">
                  <c:v>14</c:v>
                </c:pt>
                <c:pt idx="13">
                  <c:v>13</c:v>
                </c:pt>
                <c:pt idx="14">
                  <c:v>27</c:v>
                </c:pt>
                <c:pt idx="15">
                  <c:v>9</c:v>
                </c:pt>
                <c:pt idx="16">
                  <c:v>4</c:v>
                </c:pt>
                <c:pt idx="17">
                  <c:v>7</c:v>
                </c:pt>
                <c:pt idx="18">
                  <c:v>3</c:v>
                </c:pt>
                <c:pt idx="19">
                  <c:v>11</c:v>
                </c:pt>
                <c:pt idx="20">
                  <c:v>18</c:v>
                </c:pt>
                <c:pt idx="21">
                  <c:v>1</c:v>
                </c:pt>
                <c:pt idx="22">
                  <c:v>12</c:v>
                </c:pt>
              </c:numCache>
            </c:numRef>
          </c:val>
        </c:ser>
        <c:ser>
          <c:idx val="1"/>
          <c:order val="1"/>
          <c:explosion val="25"/>
          <c:dLbls>
            <c:showLegendKey val="0"/>
            <c:showVal val="0"/>
            <c:showCatName val="1"/>
            <c:showSerName val="0"/>
            <c:showPercent val="1"/>
            <c:showBubbleSize val="0"/>
            <c:showLeaderLines val="1"/>
          </c:dLbls>
          <c:cat>
            <c:strRef>
              <c:f>Лист1!$A$25:$A$47</c:f>
              <c:strCache>
                <c:ptCount val="23"/>
                <c:pt idx="0">
                  <c:v>а) полиция</c:v>
                </c:pt>
                <c:pt idx="1">
                  <c:v>б)суд</c:v>
                </c:pt>
                <c:pt idx="2">
                  <c:v>в) прокуратура</c:v>
                </c:pt>
                <c:pt idx="3">
                  <c:v>г) ФСБ</c:v>
                </c:pt>
                <c:pt idx="4">
                  <c:v>д) ГИБДД</c:v>
                </c:pt>
                <c:pt idx="5">
                  <c:v>е) ГПН</c:v>
                </c:pt>
                <c:pt idx="6">
                  <c:v>ё) ФМС</c:v>
                </c:pt>
                <c:pt idx="7">
                  <c:v>ж) учреждения здравохранения</c:v>
                </c:pt>
                <c:pt idx="8">
                  <c:v>з) военкомат</c:v>
                </c:pt>
                <c:pt idx="9">
                  <c:v>и) образовательные учреждения</c:v>
                </c:pt>
                <c:pt idx="10">
                  <c:v>к)учреждения культуры</c:v>
                </c:pt>
                <c:pt idx="11">
                  <c:v>л) учреждения социальной защиты</c:v>
                </c:pt>
                <c:pt idx="12">
                  <c:v>м) жилищно-коммунальная служба</c:v>
                </c:pt>
                <c:pt idx="13">
                  <c:v>н) федеральные органы власти</c:v>
                </c:pt>
                <c:pt idx="14">
                  <c:v>о) местные органы власти</c:v>
                </c:pt>
                <c:pt idx="15">
                  <c:v>п) учреждения, оказываюшие автотранспортные услуги</c:v>
                </c:pt>
                <c:pt idx="16">
                  <c:v>р) общественные объединения</c:v>
                </c:pt>
                <c:pt idx="17">
                  <c:v>религиозные организации</c:v>
                </c:pt>
                <c:pt idx="18">
                  <c:v>т) профсоюзы</c:v>
                </c:pt>
                <c:pt idx="19">
                  <c:v>учреждения физкультуры и спорта</c:v>
                </c:pt>
                <c:pt idx="20">
                  <c:v>учреждения торговли</c:v>
                </c:pt>
                <c:pt idx="21">
                  <c:v>х) нигде</c:v>
                </c:pt>
                <c:pt idx="22">
                  <c:v>ц) затрудняюсь ответить</c:v>
                </c:pt>
              </c:strCache>
            </c:strRef>
          </c:cat>
          <c:val>
            <c:numRef>
              <c:f>Лист1!$H$25:$H$47</c:f>
              <c:numCache>
                <c:formatCode>General</c:formatCode>
                <c:ptCount val="23"/>
              </c:numCache>
            </c:numRef>
          </c:val>
        </c:ser>
        <c:ser>
          <c:idx val="2"/>
          <c:order val="2"/>
          <c:explosion val="25"/>
          <c:dLbls>
            <c:showLegendKey val="0"/>
            <c:showVal val="0"/>
            <c:showCatName val="1"/>
            <c:showSerName val="0"/>
            <c:showPercent val="1"/>
            <c:showBubbleSize val="0"/>
            <c:showLeaderLines val="1"/>
          </c:dLbls>
          <c:cat>
            <c:strRef>
              <c:f>Лист1!$A$25:$A$47</c:f>
              <c:strCache>
                <c:ptCount val="23"/>
                <c:pt idx="0">
                  <c:v>а) полиция</c:v>
                </c:pt>
                <c:pt idx="1">
                  <c:v>б)суд</c:v>
                </c:pt>
                <c:pt idx="2">
                  <c:v>в) прокуратура</c:v>
                </c:pt>
                <c:pt idx="3">
                  <c:v>г) ФСБ</c:v>
                </c:pt>
                <c:pt idx="4">
                  <c:v>д) ГИБДД</c:v>
                </c:pt>
                <c:pt idx="5">
                  <c:v>е) ГПН</c:v>
                </c:pt>
                <c:pt idx="6">
                  <c:v>ё) ФМС</c:v>
                </c:pt>
                <c:pt idx="7">
                  <c:v>ж) учреждения здравохранения</c:v>
                </c:pt>
                <c:pt idx="8">
                  <c:v>з) военкомат</c:v>
                </c:pt>
                <c:pt idx="9">
                  <c:v>и) образовательные учреждения</c:v>
                </c:pt>
                <c:pt idx="10">
                  <c:v>к)учреждения культуры</c:v>
                </c:pt>
                <c:pt idx="11">
                  <c:v>л) учреждения социальной защиты</c:v>
                </c:pt>
                <c:pt idx="12">
                  <c:v>м) жилищно-коммунальная служба</c:v>
                </c:pt>
                <c:pt idx="13">
                  <c:v>н) федеральные органы власти</c:v>
                </c:pt>
                <c:pt idx="14">
                  <c:v>о) местные органы власти</c:v>
                </c:pt>
                <c:pt idx="15">
                  <c:v>п) учреждения, оказываюшие автотранспортные услуги</c:v>
                </c:pt>
                <c:pt idx="16">
                  <c:v>р) общественные объединения</c:v>
                </c:pt>
                <c:pt idx="17">
                  <c:v>религиозные организации</c:v>
                </c:pt>
                <c:pt idx="18">
                  <c:v>т) профсоюзы</c:v>
                </c:pt>
                <c:pt idx="19">
                  <c:v>учреждения физкультуры и спорта</c:v>
                </c:pt>
                <c:pt idx="20">
                  <c:v>учреждения торговли</c:v>
                </c:pt>
                <c:pt idx="21">
                  <c:v>х) нигде</c:v>
                </c:pt>
                <c:pt idx="22">
                  <c:v>ц) затрудняюсь ответить</c:v>
                </c:pt>
              </c:strCache>
            </c:strRef>
          </c:cat>
          <c:val>
            <c:numRef>
              <c:f>Лист1!$I$25:$I$47</c:f>
              <c:numCache>
                <c:formatCode>General</c:formatCode>
                <c:ptCount val="23"/>
              </c:numCache>
            </c:numRef>
          </c:val>
        </c:ser>
        <c:ser>
          <c:idx val="3"/>
          <c:order val="3"/>
          <c:explosion val="25"/>
          <c:dLbls>
            <c:showLegendKey val="0"/>
            <c:showVal val="0"/>
            <c:showCatName val="1"/>
            <c:showSerName val="0"/>
            <c:showPercent val="1"/>
            <c:showBubbleSize val="0"/>
            <c:showLeaderLines val="1"/>
          </c:dLbls>
          <c:cat>
            <c:strRef>
              <c:f>Лист1!$A$25:$A$47</c:f>
              <c:strCache>
                <c:ptCount val="23"/>
                <c:pt idx="0">
                  <c:v>а) полиция</c:v>
                </c:pt>
                <c:pt idx="1">
                  <c:v>б)суд</c:v>
                </c:pt>
                <c:pt idx="2">
                  <c:v>в) прокуратура</c:v>
                </c:pt>
                <c:pt idx="3">
                  <c:v>г) ФСБ</c:v>
                </c:pt>
                <c:pt idx="4">
                  <c:v>д) ГИБДД</c:v>
                </c:pt>
                <c:pt idx="5">
                  <c:v>е) ГПН</c:v>
                </c:pt>
                <c:pt idx="6">
                  <c:v>ё) ФМС</c:v>
                </c:pt>
                <c:pt idx="7">
                  <c:v>ж) учреждения здравохранения</c:v>
                </c:pt>
                <c:pt idx="8">
                  <c:v>з) военкомат</c:v>
                </c:pt>
                <c:pt idx="9">
                  <c:v>и) образовательные учреждения</c:v>
                </c:pt>
                <c:pt idx="10">
                  <c:v>к)учреждения культуры</c:v>
                </c:pt>
                <c:pt idx="11">
                  <c:v>л) учреждения социальной защиты</c:v>
                </c:pt>
                <c:pt idx="12">
                  <c:v>м) жилищно-коммунальная служба</c:v>
                </c:pt>
                <c:pt idx="13">
                  <c:v>н) федеральные органы власти</c:v>
                </c:pt>
                <c:pt idx="14">
                  <c:v>о) местные органы власти</c:v>
                </c:pt>
                <c:pt idx="15">
                  <c:v>п) учреждения, оказываюшие автотранспортные услуги</c:v>
                </c:pt>
                <c:pt idx="16">
                  <c:v>р) общественные объединения</c:v>
                </c:pt>
                <c:pt idx="17">
                  <c:v>религиозные организации</c:v>
                </c:pt>
                <c:pt idx="18">
                  <c:v>т) профсоюзы</c:v>
                </c:pt>
                <c:pt idx="19">
                  <c:v>учреждения физкультуры и спорта</c:v>
                </c:pt>
                <c:pt idx="20">
                  <c:v>учреждения торговли</c:v>
                </c:pt>
                <c:pt idx="21">
                  <c:v>х) нигде</c:v>
                </c:pt>
                <c:pt idx="22">
                  <c:v>ц) затрудняюсь ответить</c:v>
                </c:pt>
              </c:strCache>
            </c:strRef>
          </c:cat>
          <c:val>
            <c:numRef>
              <c:f>Лист1!$J$25:$J$47</c:f>
              <c:numCache>
                <c:formatCode>General</c:formatCode>
                <c:ptCount val="23"/>
              </c:numCache>
            </c:numRef>
          </c:val>
        </c:ser>
        <c:ser>
          <c:idx val="4"/>
          <c:order val="4"/>
          <c:explosion val="25"/>
          <c:dLbls>
            <c:showLegendKey val="0"/>
            <c:showVal val="0"/>
            <c:showCatName val="1"/>
            <c:showSerName val="0"/>
            <c:showPercent val="1"/>
            <c:showBubbleSize val="0"/>
            <c:showLeaderLines val="1"/>
          </c:dLbls>
          <c:cat>
            <c:strRef>
              <c:f>Лист1!$A$25:$A$47</c:f>
              <c:strCache>
                <c:ptCount val="23"/>
                <c:pt idx="0">
                  <c:v>а) полиция</c:v>
                </c:pt>
                <c:pt idx="1">
                  <c:v>б)суд</c:v>
                </c:pt>
                <c:pt idx="2">
                  <c:v>в) прокуратура</c:v>
                </c:pt>
                <c:pt idx="3">
                  <c:v>г) ФСБ</c:v>
                </c:pt>
                <c:pt idx="4">
                  <c:v>д) ГИБДД</c:v>
                </c:pt>
                <c:pt idx="5">
                  <c:v>е) ГПН</c:v>
                </c:pt>
                <c:pt idx="6">
                  <c:v>ё) ФМС</c:v>
                </c:pt>
                <c:pt idx="7">
                  <c:v>ж) учреждения здравохранения</c:v>
                </c:pt>
                <c:pt idx="8">
                  <c:v>з) военкомат</c:v>
                </c:pt>
                <c:pt idx="9">
                  <c:v>и) образовательные учреждения</c:v>
                </c:pt>
                <c:pt idx="10">
                  <c:v>к)учреждения культуры</c:v>
                </c:pt>
                <c:pt idx="11">
                  <c:v>л) учреждения социальной защиты</c:v>
                </c:pt>
                <c:pt idx="12">
                  <c:v>м) жилищно-коммунальная служба</c:v>
                </c:pt>
                <c:pt idx="13">
                  <c:v>н) федеральные органы власти</c:v>
                </c:pt>
                <c:pt idx="14">
                  <c:v>о) местные органы власти</c:v>
                </c:pt>
                <c:pt idx="15">
                  <c:v>п) учреждения, оказываюшие автотранспортные услуги</c:v>
                </c:pt>
                <c:pt idx="16">
                  <c:v>р) общественные объединения</c:v>
                </c:pt>
                <c:pt idx="17">
                  <c:v>религиозные организации</c:v>
                </c:pt>
                <c:pt idx="18">
                  <c:v>т) профсоюзы</c:v>
                </c:pt>
                <c:pt idx="19">
                  <c:v>учреждения физкультуры и спорта</c:v>
                </c:pt>
                <c:pt idx="20">
                  <c:v>учреждения торговли</c:v>
                </c:pt>
                <c:pt idx="21">
                  <c:v>х) нигде</c:v>
                </c:pt>
                <c:pt idx="22">
                  <c:v>ц) затрудняюсь ответить</c:v>
                </c:pt>
              </c:strCache>
            </c:strRef>
          </c:cat>
          <c:val>
            <c:numRef>
              <c:f>Лист1!$K$25:$K$47</c:f>
              <c:numCache>
                <c:formatCode>General</c:formatCode>
                <c:ptCount val="23"/>
              </c:numCache>
            </c:numRef>
          </c:val>
        </c:ser>
        <c:ser>
          <c:idx val="5"/>
          <c:order val="5"/>
          <c:explosion val="25"/>
          <c:dLbls>
            <c:showLegendKey val="0"/>
            <c:showVal val="0"/>
            <c:showCatName val="1"/>
            <c:showSerName val="0"/>
            <c:showPercent val="1"/>
            <c:showBubbleSize val="0"/>
            <c:showLeaderLines val="1"/>
          </c:dLbls>
          <c:cat>
            <c:strRef>
              <c:f>Лист1!$A$25:$A$47</c:f>
              <c:strCache>
                <c:ptCount val="23"/>
                <c:pt idx="0">
                  <c:v>а) полиция</c:v>
                </c:pt>
                <c:pt idx="1">
                  <c:v>б)суд</c:v>
                </c:pt>
                <c:pt idx="2">
                  <c:v>в) прокуратура</c:v>
                </c:pt>
                <c:pt idx="3">
                  <c:v>г) ФСБ</c:v>
                </c:pt>
                <c:pt idx="4">
                  <c:v>д) ГИБДД</c:v>
                </c:pt>
                <c:pt idx="5">
                  <c:v>е) ГПН</c:v>
                </c:pt>
                <c:pt idx="6">
                  <c:v>ё) ФМС</c:v>
                </c:pt>
                <c:pt idx="7">
                  <c:v>ж) учреждения здравохранения</c:v>
                </c:pt>
                <c:pt idx="8">
                  <c:v>з) военкомат</c:v>
                </c:pt>
                <c:pt idx="9">
                  <c:v>и) образовательные учреждения</c:v>
                </c:pt>
                <c:pt idx="10">
                  <c:v>к)учреждения культуры</c:v>
                </c:pt>
                <c:pt idx="11">
                  <c:v>л) учреждения социальной защиты</c:v>
                </c:pt>
                <c:pt idx="12">
                  <c:v>м) жилищно-коммунальная служба</c:v>
                </c:pt>
                <c:pt idx="13">
                  <c:v>н) федеральные органы власти</c:v>
                </c:pt>
                <c:pt idx="14">
                  <c:v>о) местные органы власти</c:v>
                </c:pt>
                <c:pt idx="15">
                  <c:v>п) учреждения, оказываюшие автотранспортные услуги</c:v>
                </c:pt>
                <c:pt idx="16">
                  <c:v>р) общественные объединения</c:v>
                </c:pt>
                <c:pt idx="17">
                  <c:v>религиозные организации</c:v>
                </c:pt>
                <c:pt idx="18">
                  <c:v>т) профсоюзы</c:v>
                </c:pt>
                <c:pt idx="19">
                  <c:v>учреждения физкультуры и спорта</c:v>
                </c:pt>
                <c:pt idx="20">
                  <c:v>учреждения торговли</c:v>
                </c:pt>
                <c:pt idx="21">
                  <c:v>х) нигде</c:v>
                </c:pt>
                <c:pt idx="22">
                  <c:v>ц) затрудняюсь ответить</c:v>
                </c:pt>
              </c:strCache>
            </c:strRef>
          </c:cat>
          <c:val>
            <c:numRef>
              <c:f>Лист1!$L$25:$L$47</c:f>
              <c:numCache>
                <c:formatCode>General</c:formatCode>
                <c:ptCount val="23"/>
              </c:numCache>
            </c:numRef>
          </c:val>
        </c:ser>
        <c:ser>
          <c:idx val="6"/>
          <c:order val="6"/>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Лист1!$B$24</c:f>
              <c:numCache>
                <c:formatCode>General</c:formatCode>
                <c:ptCount val="1"/>
              </c:numCache>
            </c:numRef>
          </c:val>
        </c:ser>
        <c:ser>
          <c:idx val="7"/>
          <c:order val="7"/>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Лист1!$C$24</c:f>
              <c:numCache>
                <c:formatCode>General</c:formatCode>
                <c:ptCount val="1"/>
              </c:numCache>
            </c:numRef>
          </c:val>
        </c:ser>
        <c:ser>
          <c:idx val="8"/>
          <c:order val="8"/>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Лист1!$D$24</c:f>
              <c:numCache>
                <c:formatCode>General</c:formatCode>
                <c:ptCount val="1"/>
              </c:numCache>
            </c:numRef>
          </c:val>
        </c:ser>
        <c:ser>
          <c:idx val="9"/>
          <c:order val="9"/>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Лист1!$E$24</c:f>
              <c:numCache>
                <c:formatCode>General</c:formatCode>
                <c:ptCount val="1"/>
              </c:numCache>
            </c:numRef>
          </c:val>
        </c:ser>
        <c:ser>
          <c:idx val="10"/>
          <c:order val="10"/>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Лист1!$F$24</c:f>
              <c:numCache>
                <c:formatCode>General</c:formatCode>
                <c:ptCount val="1"/>
              </c:numCache>
            </c:numRef>
          </c:val>
        </c:ser>
        <c:ser>
          <c:idx val="11"/>
          <c:order val="11"/>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Лист1!$G$24</c:f>
              <c:numCache>
                <c:formatCode>General</c:formatCode>
                <c:ptCount val="1"/>
              </c:numCache>
            </c:numRef>
          </c:val>
        </c:ser>
        <c:ser>
          <c:idx val="12"/>
          <c:order val="12"/>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Лист1!$H$24</c:f>
              <c:numCache>
                <c:formatCode>General</c:formatCode>
                <c:ptCount val="1"/>
              </c:numCache>
            </c:numRef>
          </c:val>
        </c:ser>
        <c:ser>
          <c:idx val="13"/>
          <c:order val="13"/>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Лист1!$I$24</c:f>
              <c:numCache>
                <c:formatCode>General</c:formatCode>
                <c:ptCount val="1"/>
              </c:numCache>
            </c:numRef>
          </c:val>
        </c:ser>
        <c:ser>
          <c:idx val="14"/>
          <c:order val="14"/>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Лист1!$J$24</c:f>
              <c:numCache>
                <c:formatCode>General</c:formatCode>
                <c:ptCount val="1"/>
              </c:numCache>
            </c:numRef>
          </c:val>
        </c:ser>
        <c:ser>
          <c:idx val="15"/>
          <c:order val="15"/>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Лист1!$K$24</c:f>
              <c:numCache>
                <c:formatCode>General</c:formatCode>
                <c:ptCount val="1"/>
              </c:numCache>
            </c:numRef>
          </c:val>
        </c:ser>
        <c:ser>
          <c:idx val="16"/>
          <c:order val="16"/>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Лист1!$L$24</c:f>
              <c:numCache>
                <c:formatCode>General</c:formatCode>
                <c:ptCount val="1"/>
              </c:numCache>
            </c:numRef>
          </c:val>
        </c:ser>
        <c:ser>
          <c:idx val="17"/>
          <c:order val="17"/>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Лист1!$M$24</c:f>
              <c:numCache>
                <c:formatCode>General</c:formatCode>
                <c:ptCount val="1"/>
              </c:numCache>
            </c:numRef>
          </c:val>
        </c:ser>
        <c:ser>
          <c:idx val="18"/>
          <c:order val="18"/>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Лист1!$B$24</c:f>
              <c:numCache>
                <c:formatCode>General</c:formatCode>
                <c:ptCount val="1"/>
              </c:numCache>
            </c:numRef>
          </c:val>
        </c:ser>
        <c:ser>
          <c:idx val="19"/>
          <c:order val="19"/>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Лист1!$C$24</c:f>
              <c:numCache>
                <c:formatCode>General</c:formatCode>
                <c:ptCount val="1"/>
              </c:numCache>
            </c:numRef>
          </c:val>
        </c:ser>
        <c:ser>
          <c:idx val="20"/>
          <c:order val="20"/>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Лист1!$D$24</c:f>
              <c:numCache>
                <c:formatCode>General</c:formatCode>
                <c:ptCount val="1"/>
              </c:numCache>
            </c:numRef>
          </c:val>
        </c:ser>
        <c:ser>
          <c:idx val="21"/>
          <c:order val="21"/>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Лист1!$E$24</c:f>
              <c:numCache>
                <c:formatCode>General</c:formatCode>
                <c:ptCount val="1"/>
              </c:numCache>
            </c:numRef>
          </c:val>
        </c:ser>
        <c:ser>
          <c:idx val="22"/>
          <c:order val="22"/>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Лист1!$F$24</c:f>
              <c:numCache>
                <c:formatCode>General</c:formatCode>
                <c:ptCount val="1"/>
              </c:numCache>
            </c:numRef>
          </c:val>
        </c:ser>
        <c:ser>
          <c:idx val="23"/>
          <c:order val="23"/>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Лист1!$G$24</c:f>
              <c:numCache>
                <c:formatCode>General</c:formatCode>
                <c:ptCount val="1"/>
              </c:numCache>
            </c:numRef>
          </c:val>
        </c:ser>
        <c:ser>
          <c:idx val="24"/>
          <c:order val="24"/>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Лист1!$H$24</c:f>
              <c:numCache>
                <c:formatCode>General</c:formatCode>
                <c:ptCount val="1"/>
              </c:numCache>
            </c:numRef>
          </c:val>
        </c:ser>
        <c:ser>
          <c:idx val="25"/>
          <c:order val="25"/>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Лист1!$I$24</c:f>
              <c:numCache>
                <c:formatCode>General</c:formatCode>
                <c:ptCount val="1"/>
              </c:numCache>
            </c:numRef>
          </c:val>
        </c:ser>
        <c:ser>
          <c:idx val="26"/>
          <c:order val="26"/>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Лист1!$J$24</c:f>
              <c:numCache>
                <c:formatCode>General</c:formatCode>
                <c:ptCount val="1"/>
              </c:numCache>
            </c:numRef>
          </c:val>
        </c:ser>
        <c:ser>
          <c:idx val="27"/>
          <c:order val="27"/>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Лист1!$K$24</c:f>
              <c:numCache>
                <c:formatCode>General</c:formatCode>
                <c:ptCount val="1"/>
              </c:numCache>
            </c:numRef>
          </c:val>
        </c:ser>
        <c:ser>
          <c:idx val="28"/>
          <c:order val="28"/>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Лист1!$L$24</c:f>
              <c:numCache>
                <c:formatCode>General</c:formatCode>
                <c:ptCount val="1"/>
              </c:numCache>
            </c:numRef>
          </c:val>
        </c:ser>
        <c:ser>
          <c:idx val="29"/>
          <c:order val="29"/>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Лист1!$M$24</c:f>
              <c:numCache>
                <c:formatCode>General</c:formatCode>
                <c:ptCount val="1"/>
              </c:numCache>
            </c:numRef>
          </c:val>
        </c:ser>
        <c:ser>
          <c:idx val="30"/>
          <c:order val="30"/>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Лист1!$B$24</c:f>
              <c:numCache>
                <c:formatCode>General</c:formatCode>
                <c:ptCount val="1"/>
              </c:numCache>
            </c:numRef>
          </c:val>
        </c:ser>
        <c:ser>
          <c:idx val="31"/>
          <c:order val="31"/>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Лист1!$C$24</c:f>
              <c:numCache>
                <c:formatCode>General</c:formatCode>
                <c:ptCount val="1"/>
              </c:numCache>
            </c:numRef>
          </c:val>
        </c:ser>
        <c:ser>
          <c:idx val="32"/>
          <c:order val="32"/>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Лист1!$D$24</c:f>
              <c:numCache>
                <c:formatCode>General</c:formatCode>
                <c:ptCount val="1"/>
              </c:numCache>
            </c:numRef>
          </c:val>
        </c:ser>
        <c:ser>
          <c:idx val="33"/>
          <c:order val="33"/>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Лист1!$E$24</c:f>
              <c:numCache>
                <c:formatCode>General</c:formatCode>
                <c:ptCount val="1"/>
              </c:numCache>
            </c:numRef>
          </c:val>
        </c:ser>
        <c:ser>
          <c:idx val="34"/>
          <c:order val="34"/>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Лист1!$F$24</c:f>
              <c:numCache>
                <c:formatCode>General</c:formatCode>
                <c:ptCount val="1"/>
              </c:numCache>
            </c:numRef>
          </c:val>
        </c:ser>
        <c:ser>
          <c:idx val="35"/>
          <c:order val="35"/>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Лист1!$G$24</c:f>
              <c:numCache>
                <c:formatCode>General</c:formatCode>
                <c:ptCount val="1"/>
              </c:numCache>
            </c:numRef>
          </c:val>
        </c:ser>
        <c:ser>
          <c:idx val="36"/>
          <c:order val="36"/>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Лист1!$H$24</c:f>
              <c:numCache>
                <c:formatCode>General</c:formatCode>
                <c:ptCount val="1"/>
              </c:numCache>
            </c:numRef>
          </c:val>
        </c:ser>
        <c:ser>
          <c:idx val="37"/>
          <c:order val="37"/>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Лист1!$I$24</c:f>
              <c:numCache>
                <c:formatCode>General</c:formatCode>
                <c:ptCount val="1"/>
              </c:numCache>
            </c:numRef>
          </c:val>
        </c:ser>
        <c:ser>
          <c:idx val="38"/>
          <c:order val="38"/>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Лист1!$J$24</c:f>
              <c:numCache>
                <c:formatCode>General</c:formatCode>
                <c:ptCount val="1"/>
              </c:numCache>
            </c:numRef>
          </c:val>
        </c:ser>
        <c:ser>
          <c:idx val="39"/>
          <c:order val="39"/>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Лист1!$K$24</c:f>
              <c:numCache>
                <c:formatCode>General</c:formatCode>
                <c:ptCount val="1"/>
              </c:numCache>
            </c:numRef>
          </c:val>
        </c:ser>
        <c:ser>
          <c:idx val="40"/>
          <c:order val="40"/>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Лист1!$L$24</c:f>
              <c:numCache>
                <c:formatCode>General</c:formatCode>
                <c:ptCount val="1"/>
              </c:numCache>
            </c:numRef>
          </c:val>
        </c:ser>
        <c:ser>
          <c:idx val="41"/>
          <c:order val="41"/>
          <c:explosion val="25"/>
          <c:dLbls>
            <c:showLegendKey val="0"/>
            <c:showVal val="0"/>
            <c:showCatName val="1"/>
            <c:showSerName val="0"/>
            <c:showPercent val="1"/>
            <c:showBubbleSize val="0"/>
            <c:showLeaderLines val="1"/>
          </c:dLbls>
          <c:cat>
            <c:strRef>
              <c:f>Лист1!$A$24</c:f>
              <c:strCache>
                <c:ptCount val="1"/>
                <c:pt idx="0">
                  <c:v>4. В каких службах, организациях, учреждениях, с Вашей точки зрения, среди должностных лиц, чаще всего встречается коррупция?</c:v>
                </c:pt>
              </c:strCache>
            </c:strRef>
          </c:cat>
          <c:val>
            <c:numRef>
              <c:f>Лист1!$M$24</c:f>
              <c:numCache>
                <c:formatCode>General</c:formatCode>
                <c:ptCount val="1"/>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0.08318</cdr:x>
      <cdr:y>0.0596</cdr:y>
    </cdr:from>
    <cdr:to>
      <cdr:x>0.92665</cdr:x>
      <cdr:y>0.08515</cdr:y>
    </cdr:to>
    <cdr:sp macro="" textlink="">
      <cdr:nvSpPr>
        <cdr:cNvPr id="2" name="TextBox 1"/>
        <cdr:cNvSpPr txBox="1"/>
      </cdr:nvSpPr>
      <cdr:spPr>
        <a:xfrm xmlns:a="http://schemas.openxmlformats.org/drawingml/2006/main">
          <a:off x="885825" y="600075"/>
          <a:ext cx="8982075"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0.10644</cdr:x>
      <cdr:y>0.04335</cdr:y>
    </cdr:from>
    <cdr:to>
      <cdr:x>0.87657</cdr:x>
      <cdr:y>0.05714</cdr:y>
    </cdr:to>
    <cdr:sp macro="" textlink="">
      <cdr:nvSpPr>
        <cdr:cNvPr id="3" name="TextBox 2"/>
        <cdr:cNvSpPr txBox="1"/>
      </cdr:nvSpPr>
      <cdr:spPr>
        <a:xfrm xmlns:a="http://schemas.openxmlformats.org/drawingml/2006/main">
          <a:off x="1133475" y="419100"/>
          <a:ext cx="8201025" cy="133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0.0591</cdr:x>
      <cdr:y>0.04269</cdr:y>
    </cdr:from>
    <cdr:to>
      <cdr:x>0.95901</cdr:x>
      <cdr:y>0.07684</cdr:y>
    </cdr:to>
    <cdr:sp macro="" textlink="">
      <cdr:nvSpPr>
        <cdr:cNvPr id="4" name="TextBox 3"/>
        <cdr:cNvSpPr txBox="1"/>
      </cdr:nvSpPr>
      <cdr:spPr>
        <a:xfrm xmlns:a="http://schemas.openxmlformats.org/drawingml/2006/main">
          <a:off x="590550" y="381000"/>
          <a:ext cx="8991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ru-RU" sz="1100" b="1"/>
        </a:p>
      </cdr:txBody>
    </cdr:sp>
  </cdr:relSizeAnchor>
</c:userShapes>
</file>

<file path=ppt/drawings/drawing2.xml><?xml version="1.0" encoding="utf-8"?>
<c:userShapes xmlns:c="http://schemas.openxmlformats.org/drawingml/2006/chart">
  <cdr:relSizeAnchor xmlns:cdr="http://schemas.openxmlformats.org/drawingml/2006/chartDrawing">
    <cdr:from>
      <cdr:x>0.1</cdr:x>
      <cdr:y>0.05563</cdr:y>
    </cdr:from>
    <cdr:to>
      <cdr:x>0.93958</cdr:x>
      <cdr:y>0.12619</cdr:y>
    </cdr:to>
    <cdr:sp macro="" textlink="">
      <cdr:nvSpPr>
        <cdr:cNvPr id="2" name="TextBox 1"/>
        <cdr:cNvSpPr txBox="1"/>
      </cdr:nvSpPr>
      <cdr:spPr>
        <a:xfrm xmlns:a="http://schemas.openxmlformats.org/drawingml/2006/main">
          <a:off x="457200" y="195264"/>
          <a:ext cx="3838575"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0.05</cdr:x>
      <cdr:y>0.0692</cdr:y>
    </cdr:from>
    <cdr:to>
      <cdr:x>0.93382</cdr:x>
      <cdr:y>0.16653</cdr:y>
    </cdr:to>
    <cdr:sp macro="" textlink="">
      <cdr:nvSpPr>
        <cdr:cNvPr id="3" name="TextBox 2"/>
        <cdr:cNvSpPr txBox="1"/>
      </cdr:nvSpPr>
      <cdr:spPr>
        <a:xfrm xmlns:a="http://schemas.openxmlformats.org/drawingml/2006/main">
          <a:off x="259080" y="393830"/>
          <a:ext cx="4579620" cy="553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ru-RU" sz="1100" b="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A511A7-2E79-4333-BB2D-38BA2E6A3BA7}" type="datetimeFigureOut">
              <a:rPr lang="ru-RU" smtClean="0"/>
              <a:t>02.05.2017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84CA89-0846-4AA7-8AEE-CD9F0AE1B84F}" type="slidenum">
              <a:rPr lang="ru-RU" smtClean="0"/>
              <a:t>‹#›</a:t>
            </a:fld>
            <a:endParaRPr lang="ru-RU"/>
          </a:p>
        </p:txBody>
      </p:sp>
    </p:spTree>
    <p:extLst>
      <p:ext uri="{BB962C8B-B14F-4D97-AF65-F5344CB8AC3E}">
        <p14:creationId xmlns:p14="http://schemas.microsoft.com/office/powerpoint/2010/main" val="142007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84CA89-0846-4AA7-8AEE-CD9F0AE1B84F}" type="slidenum">
              <a:rPr lang="ru-RU" smtClean="0"/>
              <a:t>2</a:t>
            </a:fld>
            <a:endParaRPr lang="ru-RU"/>
          </a:p>
        </p:txBody>
      </p:sp>
    </p:spTree>
    <p:extLst>
      <p:ext uri="{BB962C8B-B14F-4D97-AF65-F5344CB8AC3E}">
        <p14:creationId xmlns:p14="http://schemas.microsoft.com/office/powerpoint/2010/main" val="2659675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A4B520D-719D-4B49-B455-C0F1ECA4E2C8}" type="datetimeFigureOut">
              <a:rPr lang="ru-RU" smtClean="0"/>
              <a:t>02.05.2017</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5171B93-621A-4025-BF98-37C2B347784E}"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A4B520D-719D-4B49-B455-C0F1ECA4E2C8}" type="datetimeFigureOut">
              <a:rPr lang="ru-RU" smtClean="0"/>
              <a:t>02.05.2017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5171B93-621A-4025-BF98-37C2B347784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1A4B520D-719D-4B49-B455-C0F1ECA4E2C8}" type="datetimeFigureOut">
              <a:rPr lang="ru-RU" smtClean="0"/>
              <a:t>02.05.2017</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5171B93-621A-4025-BF98-37C2B347784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A4B520D-719D-4B49-B455-C0F1ECA4E2C8}" type="datetimeFigureOut">
              <a:rPr lang="ru-RU" smtClean="0"/>
              <a:t>02.05.2017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5171B93-621A-4025-BF98-37C2B347784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A4B520D-719D-4B49-B455-C0F1ECA4E2C8}" type="datetimeFigureOut">
              <a:rPr lang="ru-RU" smtClean="0"/>
              <a:t>02.05.2017</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C5171B93-621A-4025-BF98-37C2B347784E}"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A4B520D-719D-4B49-B455-C0F1ECA4E2C8}" type="datetimeFigureOut">
              <a:rPr lang="ru-RU" smtClean="0"/>
              <a:t>02.05.2017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5171B93-621A-4025-BF98-37C2B347784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A4B520D-719D-4B49-B455-C0F1ECA4E2C8}" type="datetimeFigureOut">
              <a:rPr lang="ru-RU" smtClean="0"/>
              <a:t>02.05.2017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5171B93-621A-4025-BF98-37C2B347784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A4B520D-719D-4B49-B455-C0F1ECA4E2C8}" type="datetimeFigureOut">
              <a:rPr lang="ru-RU" smtClean="0"/>
              <a:t>02.05.2017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5171B93-621A-4025-BF98-37C2B347784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1A4B520D-719D-4B49-B455-C0F1ECA4E2C8}" type="datetimeFigureOut">
              <a:rPr lang="ru-RU" smtClean="0"/>
              <a:t>02.05.2017</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C5171B93-621A-4025-BF98-37C2B347784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A4B520D-719D-4B49-B455-C0F1ECA4E2C8}" type="datetimeFigureOut">
              <a:rPr lang="ru-RU" smtClean="0"/>
              <a:t>02.05.2017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5171B93-621A-4025-BF98-37C2B347784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1A4B520D-719D-4B49-B455-C0F1ECA4E2C8}" type="datetimeFigureOut">
              <a:rPr lang="ru-RU" smtClean="0"/>
              <a:t>02.05.2017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5171B93-621A-4025-BF98-37C2B347784E}"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A4B520D-719D-4B49-B455-C0F1ECA4E2C8}" type="datetimeFigureOut">
              <a:rPr lang="ru-RU" smtClean="0"/>
              <a:t>02.05.2017</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5171B93-621A-4025-BF98-37C2B347784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1090;&#1086;&#1084;&#1072;&#1089;/"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Жанна\Desktop\4000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37112"/>
            <a:ext cx="2894821" cy="213945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3568" y="476672"/>
            <a:ext cx="7772400" cy="3312367"/>
          </a:xfrm>
        </p:spPr>
        <p:txBody>
          <a:bodyPr>
            <a:normAutofit/>
          </a:bodyPr>
          <a:lstStyle/>
          <a:p>
            <a:pPr algn="ctr"/>
            <a:r>
              <a:rPr lang="ru-RU" sz="3200" b="1" dirty="0" smtClean="0">
                <a:solidFill>
                  <a:schemeClr val="tx1"/>
                </a:solidFill>
              </a:rPr>
              <a:t>ПРОФИЛАКТИКА ПРОТИВОДЕЙСТВИЯ КОРРУПЦИИ В </a:t>
            </a:r>
            <a:r>
              <a:rPr lang="ru-RU" sz="3200" b="1" dirty="0" smtClean="0">
                <a:solidFill>
                  <a:schemeClr val="tx1"/>
                </a:solidFill>
              </a:rPr>
              <a:t>ГПОУ ЯО ЯРОСЛАВСКОМ</a:t>
            </a:r>
            <a:br>
              <a:rPr lang="ru-RU" sz="3200" b="1" dirty="0" smtClean="0">
                <a:solidFill>
                  <a:schemeClr val="tx1"/>
                </a:solidFill>
              </a:rPr>
            </a:br>
            <a:r>
              <a:rPr lang="ru-RU" sz="3200" b="1" dirty="0" smtClean="0">
                <a:solidFill>
                  <a:schemeClr val="tx1"/>
                </a:solidFill>
              </a:rPr>
              <a:t> </a:t>
            </a:r>
            <a:r>
              <a:rPr lang="ru-RU" sz="3200" dirty="0" smtClean="0">
                <a:solidFill>
                  <a:schemeClr val="tx1"/>
                </a:solidFill>
              </a:rPr>
              <a:t>колледже индустрии питания</a:t>
            </a:r>
            <a:endParaRPr lang="ru-RU" sz="3200" b="1" dirty="0">
              <a:solidFill>
                <a:schemeClr val="tx1"/>
              </a:solidFill>
            </a:endParaRPr>
          </a:p>
        </p:txBody>
      </p:sp>
      <p:sp>
        <p:nvSpPr>
          <p:cNvPr id="3" name="Подзаголовок 2"/>
          <p:cNvSpPr>
            <a:spLocks noGrp="1"/>
          </p:cNvSpPr>
          <p:nvPr>
            <p:ph type="subTitle" idx="1"/>
          </p:nvPr>
        </p:nvSpPr>
        <p:spPr>
          <a:xfrm>
            <a:off x="3491880" y="4005064"/>
            <a:ext cx="5328592" cy="1368152"/>
          </a:xfrm>
        </p:spPr>
        <p:txBody>
          <a:bodyPr>
            <a:normAutofit fontScale="92500" lnSpcReduction="10000"/>
          </a:bodyPr>
          <a:lstStyle/>
          <a:p>
            <a:r>
              <a:rPr lang="ru-RU" b="1" dirty="0" smtClean="0">
                <a:solidFill>
                  <a:srgbClr val="002060"/>
                </a:solidFill>
                <a:latin typeface="Book Antiqua" pitchFamily="18" charset="0"/>
              </a:rPr>
              <a:t>Коррупция «есть корень, из которого</a:t>
            </a:r>
          </a:p>
          <a:p>
            <a:r>
              <a:rPr lang="ru-RU" b="1" dirty="0" smtClean="0">
                <a:solidFill>
                  <a:srgbClr val="002060"/>
                </a:solidFill>
                <a:latin typeface="Book Antiqua" pitchFamily="18" charset="0"/>
              </a:rPr>
              <a:t>вытекает во все времена и при всяких</a:t>
            </a:r>
          </a:p>
          <a:p>
            <a:r>
              <a:rPr lang="ru-RU" b="1" dirty="0" smtClean="0">
                <a:solidFill>
                  <a:srgbClr val="002060"/>
                </a:solidFill>
                <a:latin typeface="Book Antiqua" pitchFamily="18" charset="0"/>
              </a:rPr>
              <a:t>соблазнах презрение ко всем законам».</a:t>
            </a:r>
          </a:p>
          <a:p>
            <a:pPr algn="r"/>
            <a:r>
              <a:rPr lang="ru-RU" i="1" dirty="0" smtClean="0">
                <a:solidFill>
                  <a:srgbClr val="002060"/>
                </a:solidFill>
                <a:latin typeface="Book Antiqua" pitchFamily="18" charset="0"/>
                <a:hlinkClick r:id="rId3"/>
              </a:rPr>
              <a:t>Томас Гоббс</a:t>
            </a:r>
            <a:endParaRPr lang="ru-RU" i="1" dirty="0" smtClean="0">
              <a:solidFill>
                <a:srgbClr val="002060"/>
              </a:solidFill>
              <a:latin typeface="Book Antiqua" pitchFamily="18" charset="0"/>
            </a:endParaRPr>
          </a:p>
          <a:p>
            <a:endParaRPr lang="ru-RU" dirty="0"/>
          </a:p>
        </p:txBody>
      </p:sp>
      <p:sp>
        <p:nvSpPr>
          <p:cNvPr id="5" name="TextBox 4"/>
          <p:cNvSpPr txBox="1"/>
          <p:nvPr/>
        </p:nvSpPr>
        <p:spPr>
          <a:xfrm>
            <a:off x="4415797" y="5949280"/>
            <a:ext cx="4320480" cy="307777"/>
          </a:xfrm>
          <a:prstGeom prst="rect">
            <a:avLst/>
          </a:prstGeom>
          <a:noFill/>
        </p:spPr>
        <p:txBody>
          <a:bodyPr wrap="square" rtlCol="0">
            <a:spAutoFit/>
          </a:bodyPr>
          <a:lstStyle/>
          <a:p>
            <a:r>
              <a:rPr lang="ru-RU" sz="1400" dirty="0" smtClean="0"/>
              <a:t>Заместитель директора по ВР Миколаенко Ж.В.</a:t>
            </a:r>
            <a:endParaRPr lang="ru-RU" sz="1400" dirty="0"/>
          </a:p>
        </p:txBody>
      </p:sp>
      <p:sp>
        <p:nvSpPr>
          <p:cNvPr id="6" name="TextBox 5"/>
          <p:cNvSpPr txBox="1"/>
          <p:nvPr/>
        </p:nvSpPr>
        <p:spPr>
          <a:xfrm>
            <a:off x="1691680" y="260648"/>
            <a:ext cx="6408712" cy="307777"/>
          </a:xfrm>
          <a:prstGeom prst="rect">
            <a:avLst/>
          </a:prstGeom>
          <a:noFill/>
        </p:spPr>
        <p:txBody>
          <a:bodyPr wrap="square" rtlCol="0">
            <a:spAutoFit/>
          </a:bodyPr>
          <a:lstStyle/>
          <a:p>
            <a:r>
              <a:rPr lang="ru-RU" sz="1400" dirty="0" smtClean="0"/>
              <a:t>ГПОУ ЯО </a:t>
            </a:r>
            <a:r>
              <a:rPr lang="ru-RU" sz="1400" dirty="0" smtClean="0"/>
              <a:t>Ярославский </a:t>
            </a:r>
            <a:r>
              <a:rPr lang="ru-RU" sz="1400" dirty="0" smtClean="0"/>
              <a:t>колледж индустрии питания</a:t>
            </a:r>
            <a:endParaRPr lang="ru-RU" sz="1400" dirty="0"/>
          </a:p>
        </p:txBody>
      </p:sp>
    </p:spTree>
    <p:extLst>
      <p:ext uri="{BB962C8B-B14F-4D97-AF65-F5344CB8AC3E}">
        <p14:creationId xmlns:p14="http://schemas.microsoft.com/office/powerpoint/2010/main" val="4244933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96752"/>
            <a:ext cx="7859216" cy="782960"/>
          </a:xfrm>
        </p:spPr>
        <p:txBody>
          <a:bodyPr>
            <a:normAutofit fontScale="90000"/>
          </a:bodyPr>
          <a:lstStyle/>
          <a:p>
            <a:pPr algn="just"/>
            <a:r>
              <a:rPr lang="ru-RU" dirty="0"/>
              <a:t> </a:t>
            </a:r>
            <a:r>
              <a:rPr lang="ru-RU" sz="2200" dirty="0" smtClean="0"/>
              <a:t>3. </a:t>
            </a:r>
            <a:r>
              <a:rPr lang="ru-RU" sz="2200" dirty="0" smtClean="0">
                <a:solidFill>
                  <a:schemeClr val="tx1"/>
                </a:solidFill>
                <a:effectLst>
                  <a:outerShdw blurRad="38100" dist="38100" dir="2700000" algn="tl">
                    <a:srgbClr val="000000">
                      <a:alpha val="43137"/>
                    </a:srgbClr>
                  </a:outerShdw>
                </a:effectLst>
              </a:rPr>
              <a:t>Имеете </a:t>
            </a:r>
            <a:r>
              <a:rPr lang="ru-RU" sz="2200" dirty="0">
                <a:solidFill>
                  <a:schemeClr val="tx1"/>
                </a:solidFill>
                <a:effectLst>
                  <a:outerShdw blurRad="38100" dist="38100" dir="2700000" algn="tl">
                    <a:srgbClr val="000000">
                      <a:alpha val="43137"/>
                    </a:srgbClr>
                  </a:outerShdw>
                </a:effectLst>
              </a:rPr>
              <a:t>ли Вы возможность поучаствовать в мероприятиях антикоррупционной направленности?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000808950"/>
              </p:ext>
            </p:extLst>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43608" y="416221"/>
            <a:ext cx="7128792" cy="646331"/>
          </a:xfrm>
          <a:prstGeom prst="rect">
            <a:avLst/>
          </a:prstGeom>
          <a:noFill/>
        </p:spPr>
        <p:txBody>
          <a:bodyPr wrap="square" rtlCol="0">
            <a:spAutoFit/>
          </a:bodyPr>
          <a:lstStyle/>
          <a:p>
            <a:pPr algn="ctr"/>
            <a:r>
              <a:rPr lang="ru-RU" b="1" dirty="0">
                <a:solidFill>
                  <a:srgbClr val="C00000"/>
                </a:solidFill>
                <a:effectLst>
                  <a:outerShdw blurRad="38100" dist="38100" dir="2700000" algn="tl">
                    <a:srgbClr val="000000">
                      <a:alpha val="43137"/>
                    </a:srgbClr>
                  </a:outerShdw>
                </a:effectLst>
              </a:rPr>
              <a:t>РЕЗУЛЬТАТЫ АНКЕТИРОВАНИЯ РОДИТЕЛЕЙ СТУДЕНТОВ</a:t>
            </a:r>
          </a:p>
        </p:txBody>
      </p:sp>
    </p:spTree>
    <p:extLst>
      <p:ext uri="{BB962C8B-B14F-4D97-AF65-F5344CB8AC3E}">
        <p14:creationId xmlns:p14="http://schemas.microsoft.com/office/powerpoint/2010/main" val="3516451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23003"/>
            <a:ext cx="7920880" cy="1143000"/>
          </a:xfrm>
        </p:spPr>
        <p:txBody>
          <a:bodyPr>
            <a:normAutofit/>
          </a:bodyPr>
          <a:lstStyle/>
          <a:p>
            <a:pPr algn="just"/>
            <a:r>
              <a:rPr lang="ru-RU" sz="1800" dirty="0">
                <a:solidFill>
                  <a:schemeClr val="tx1"/>
                </a:solidFill>
                <a:effectLst>
                  <a:outerShdw blurRad="38100" dist="38100" dir="2700000" algn="tl">
                    <a:srgbClr val="000000">
                      <a:alpha val="43137"/>
                    </a:srgbClr>
                  </a:outerShdw>
                </a:effectLst>
              </a:rPr>
              <a:t>4. Имеете ли Вы возможность обсудить на совместных собраниях </a:t>
            </a:r>
            <a:r>
              <a:rPr lang="ru-RU" sz="1800" dirty="0" smtClean="0">
                <a:solidFill>
                  <a:schemeClr val="tx1"/>
                </a:solidFill>
                <a:effectLst>
                  <a:outerShdw blurRad="38100" dist="38100" dir="2700000" algn="tl">
                    <a:srgbClr val="000000">
                      <a:alpha val="43137"/>
                    </a:srgbClr>
                  </a:outerShdw>
                </a:effectLst>
              </a:rPr>
              <a:t>(</a:t>
            </a:r>
            <a:r>
              <a:rPr lang="ru-RU" sz="1800" dirty="0">
                <a:solidFill>
                  <a:schemeClr val="tx1"/>
                </a:solidFill>
                <a:effectLst>
                  <a:outerShdw blurRad="38100" dist="38100" dir="2700000" algn="tl">
                    <a:srgbClr val="000000">
                      <a:alpha val="43137"/>
                    </a:srgbClr>
                  </a:outerShdw>
                </a:effectLst>
              </a:rPr>
              <a:t>не реже 1 раза в год) возможные варианты противодействия коррупции?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186215672"/>
              </p:ext>
            </p:extLst>
          </p:nvPr>
        </p:nvGraphicFramePr>
        <p:xfrm>
          <a:off x="1547664" y="2708920"/>
          <a:ext cx="5832648"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115616" y="476672"/>
            <a:ext cx="6840760" cy="646331"/>
          </a:xfrm>
          <a:prstGeom prst="rect">
            <a:avLst/>
          </a:prstGeom>
          <a:noFill/>
        </p:spPr>
        <p:txBody>
          <a:bodyPr wrap="square" rtlCol="0">
            <a:spAutoFit/>
          </a:bodyPr>
          <a:lstStyle/>
          <a:p>
            <a:pPr algn="ctr"/>
            <a:r>
              <a:rPr lang="ru-RU" b="1" dirty="0">
                <a:solidFill>
                  <a:srgbClr val="C00000"/>
                </a:solidFill>
                <a:effectLst>
                  <a:outerShdw blurRad="38100" dist="38100" dir="2700000" algn="tl">
                    <a:srgbClr val="000000">
                      <a:alpha val="43137"/>
                    </a:srgbClr>
                  </a:outerShdw>
                </a:effectLst>
              </a:rPr>
              <a:t>РЕЗУЛЬТАТЫ АНКЕТИРОВАНИЯ РОДИТЕЛЕЙ СТУДЕНТОВ</a:t>
            </a:r>
          </a:p>
        </p:txBody>
      </p:sp>
    </p:spTree>
    <p:extLst>
      <p:ext uri="{BB962C8B-B14F-4D97-AF65-F5344CB8AC3E}">
        <p14:creationId xmlns:p14="http://schemas.microsoft.com/office/powerpoint/2010/main" val="2500276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268760"/>
            <a:ext cx="7467600" cy="720080"/>
          </a:xfrm>
        </p:spPr>
        <p:txBody>
          <a:bodyPr>
            <a:noAutofit/>
          </a:bodyPr>
          <a:lstStyle/>
          <a:p>
            <a:pPr algn="just"/>
            <a:r>
              <a:rPr lang="ru-RU" sz="2000" dirty="0">
                <a:solidFill>
                  <a:schemeClr val="tx1"/>
                </a:solidFill>
                <a:effectLst>
                  <a:outerShdw blurRad="38100" dist="38100" dir="2700000" algn="tl">
                    <a:srgbClr val="000000">
                      <a:alpha val="43137"/>
                    </a:srgbClr>
                  </a:outerShdw>
                </a:effectLst>
              </a:rPr>
              <a:t>5</a:t>
            </a:r>
            <a:r>
              <a:rPr lang="ru-RU" sz="1800" dirty="0">
                <a:solidFill>
                  <a:schemeClr val="tx1"/>
                </a:solidFill>
                <a:effectLst>
                  <a:outerShdw blurRad="38100" dist="38100" dir="2700000" algn="tl">
                    <a:srgbClr val="000000">
                      <a:alpha val="43137"/>
                    </a:srgbClr>
                  </a:outerShdw>
                </a:effectLst>
              </a:rPr>
              <a:t>. Интересуются ли классные руководители группы о способах дополнительного стимулирования со стороны родителей за их работу?</a:t>
            </a:r>
          </a:p>
        </p:txBody>
      </p:sp>
      <p:graphicFrame>
        <p:nvGraphicFramePr>
          <p:cNvPr id="4" name="Объект 3"/>
          <p:cNvGraphicFramePr>
            <a:graphicFrameLocks noGrp="1"/>
          </p:cNvGraphicFramePr>
          <p:nvPr>
            <p:ph idx="1"/>
            <p:extLst>
              <p:ext uri="{D42A27DB-BD31-4B8C-83A1-F6EECF244321}">
                <p14:modId xmlns:p14="http://schemas.microsoft.com/office/powerpoint/2010/main" val="4151861799"/>
              </p:ext>
            </p:extLst>
          </p:nvPr>
        </p:nvGraphicFramePr>
        <p:xfrm>
          <a:off x="899592" y="2060848"/>
          <a:ext cx="7056784" cy="444157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55576" y="476672"/>
            <a:ext cx="7632848" cy="646331"/>
          </a:xfrm>
          <a:prstGeom prst="rect">
            <a:avLst/>
          </a:prstGeom>
          <a:noFill/>
        </p:spPr>
        <p:txBody>
          <a:bodyPr wrap="square" rtlCol="0">
            <a:spAutoFit/>
          </a:bodyPr>
          <a:lstStyle/>
          <a:p>
            <a:pPr algn="ctr"/>
            <a:r>
              <a:rPr lang="ru-RU" b="1" dirty="0">
                <a:solidFill>
                  <a:srgbClr val="C00000"/>
                </a:solidFill>
                <a:effectLst>
                  <a:outerShdw blurRad="38100" dist="38100" dir="2700000" algn="tl">
                    <a:srgbClr val="000000">
                      <a:alpha val="43137"/>
                    </a:srgbClr>
                  </a:outerShdw>
                </a:effectLst>
              </a:rPr>
              <a:t>РЕЗУЛЬТАТЫ АНКЕТИРОВАНИЯ РОДИТЕЛЕЙ СТУДЕНТОВ</a:t>
            </a:r>
          </a:p>
        </p:txBody>
      </p:sp>
    </p:spTree>
    <p:extLst>
      <p:ext uri="{BB962C8B-B14F-4D97-AF65-F5344CB8AC3E}">
        <p14:creationId xmlns:p14="http://schemas.microsoft.com/office/powerpoint/2010/main" val="425108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268760"/>
            <a:ext cx="7467600" cy="634082"/>
          </a:xfrm>
        </p:spPr>
        <p:txBody>
          <a:bodyPr>
            <a:noAutofit/>
          </a:bodyPr>
          <a:lstStyle/>
          <a:p>
            <a:pPr algn="just"/>
            <a:r>
              <a:rPr lang="ru-RU" sz="1800" dirty="0">
                <a:solidFill>
                  <a:schemeClr val="tx1"/>
                </a:solidFill>
                <a:effectLst>
                  <a:outerShdw blurRad="38100" dist="38100" dir="2700000" algn="tl">
                    <a:srgbClr val="000000">
                      <a:alpha val="43137"/>
                    </a:srgbClr>
                  </a:outerShdw>
                </a:effectLst>
              </a:rPr>
              <a:t>6. Чувствуете ли Вы, что сотрудники ЯТПП доброжелательно относятся к Вам и Вашему ребенку?</a:t>
            </a:r>
          </a:p>
        </p:txBody>
      </p:sp>
      <p:graphicFrame>
        <p:nvGraphicFramePr>
          <p:cNvPr id="4" name="Объект 3"/>
          <p:cNvGraphicFramePr>
            <a:graphicFrameLocks noGrp="1"/>
          </p:cNvGraphicFramePr>
          <p:nvPr>
            <p:ph idx="1"/>
            <p:extLst>
              <p:ext uri="{D42A27DB-BD31-4B8C-83A1-F6EECF244321}">
                <p14:modId xmlns:p14="http://schemas.microsoft.com/office/powerpoint/2010/main" val="954458642"/>
              </p:ext>
            </p:extLst>
          </p:nvPr>
        </p:nvGraphicFramePr>
        <p:xfrm>
          <a:off x="611560" y="2348880"/>
          <a:ext cx="7128792" cy="408153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115616" y="476672"/>
            <a:ext cx="7272808" cy="646331"/>
          </a:xfrm>
          <a:prstGeom prst="rect">
            <a:avLst/>
          </a:prstGeom>
          <a:noFill/>
        </p:spPr>
        <p:txBody>
          <a:bodyPr wrap="square" rtlCol="0">
            <a:spAutoFit/>
          </a:bodyPr>
          <a:lstStyle/>
          <a:p>
            <a:pPr algn="ctr"/>
            <a:r>
              <a:rPr lang="ru-RU" b="1" dirty="0">
                <a:solidFill>
                  <a:srgbClr val="C00000"/>
                </a:solidFill>
                <a:effectLst>
                  <a:outerShdw blurRad="38100" dist="38100" dir="2700000" algn="tl">
                    <a:srgbClr val="000000">
                      <a:alpha val="43137"/>
                    </a:srgbClr>
                  </a:outerShdw>
                </a:effectLst>
              </a:rPr>
              <a:t>РЕЗУЛЬТАТЫ АНКЕТИРОВАНИЯ РОДИТЕЛЕЙ СТУДЕНТОВ</a:t>
            </a:r>
          </a:p>
        </p:txBody>
      </p:sp>
    </p:spTree>
    <p:extLst>
      <p:ext uri="{BB962C8B-B14F-4D97-AF65-F5344CB8AC3E}">
        <p14:creationId xmlns:p14="http://schemas.microsoft.com/office/powerpoint/2010/main" val="1254937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24744"/>
            <a:ext cx="7467600" cy="576064"/>
          </a:xfrm>
        </p:spPr>
        <p:txBody>
          <a:bodyPr>
            <a:normAutofit/>
          </a:bodyPr>
          <a:lstStyle/>
          <a:p>
            <a:pPr algn="just"/>
            <a:r>
              <a:rPr lang="ru-RU" sz="2400" b="1" dirty="0">
                <a:solidFill>
                  <a:schemeClr val="tx1"/>
                </a:solidFill>
                <a:effectLst>
                  <a:outerShdw blurRad="38100" dist="38100" dir="2700000" algn="tl">
                    <a:srgbClr val="000000">
                      <a:alpha val="43137"/>
                    </a:srgbClr>
                  </a:outerShdw>
                </a:effectLst>
              </a:rPr>
              <a:t>1. Знаете ли Вы, что такое коррупция?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152474663"/>
              </p:ext>
            </p:extLst>
          </p:nvPr>
        </p:nvGraphicFramePr>
        <p:xfrm>
          <a:off x="611560" y="1916832"/>
          <a:ext cx="6984776"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27584" y="375872"/>
            <a:ext cx="7560840" cy="830997"/>
          </a:xfrm>
          <a:prstGeom prst="rect">
            <a:avLst/>
          </a:prstGeom>
          <a:noFill/>
        </p:spPr>
        <p:txBody>
          <a:bodyPr wrap="square" rtlCol="0">
            <a:spAutoFit/>
          </a:bodyPr>
          <a:lstStyle/>
          <a:p>
            <a:pPr algn="ctr"/>
            <a:r>
              <a:rPr lang="ru-RU" sz="2400" b="1" dirty="0" smtClean="0">
                <a:solidFill>
                  <a:srgbClr val="7030A0"/>
                </a:solidFill>
                <a:effectLst>
                  <a:outerShdw blurRad="38100" dist="38100" dir="2700000" algn="tl">
                    <a:srgbClr val="000000">
                      <a:alpha val="43137"/>
                    </a:srgbClr>
                  </a:outerShdw>
                </a:effectLst>
              </a:rPr>
              <a:t>РЕЗУЛЬТАТЫ АНКЕТИРОВАНИЯ СТУДЕНТОВ</a:t>
            </a:r>
            <a:endParaRPr lang="ru-RU" sz="24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0063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chemeClr val="tx1"/>
                </a:solidFill>
                <a:effectLst>
                  <a:outerShdw blurRad="38100" dist="38100" dir="2700000" algn="tl">
                    <a:srgbClr val="000000">
                      <a:alpha val="43137"/>
                    </a:srgbClr>
                  </a:outerShdw>
                </a:effectLst>
              </a:rPr>
              <a:t>2. Как Вы считаете, существует ли проблема коррупции в России?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610820482"/>
              </p:ext>
            </p:extLst>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6530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2400" dirty="0">
                <a:solidFill>
                  <a:schemeClr val="tx1"/>
                </a:solidFill>
                <a:effectLst>
                  <a:outerShdw blurRad="38100" dist="38100" dir="2700000" algn="tl">
                    <a:srgbClr val="000000">
                      <a:alpha val="43137"/>
                    </a:srgbClr>
                  </a:outerShdw>
                </a:effectLst>
              </a:rPr>
              <a:t>3. Какие с Вашей точки зрения, основные причины возникновения коррупции ?</a:t>
            </a: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02242" y="1609725"/>
            <a:ext cx="6348916"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414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fontScale="90000"/>
          </a:bodyPr>
          <a:lstStyle/>
          <a:p>
            <a:pPr algn="just"/>
            <a:r>
              <a:rPr lang="ru-RU" sz="1600" dirty="0">
                <a:solidFill>
                  <a:schemeClr val="tx1"/>
                </a:solidFill>
                <a:effectLst>
                  <a:outerShdw blurRad="38100" dist="38100" dir="2700000" algn="tl">
                    <a:srgbClr val="000000">
                      <a:alpha val="43137"/>
                    </a:srgbClr>
                  </a:outerShdw>
                </a:effectLst>
              </a:rPr>
              <a:t>4. В каких службах, организациях, учреждениях, с Вашей точки зрения, среди должностных лиц, чаще всего встречается коррупция?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510391980"/>
              </p:ext>
            </p:extLst>
          </p:nvPr>
        </p:nvGraphicFramePr>
        <p:xfrm>
          <a:off x="179512" y="836712"/>
          <a:ext cx="8568952" cy="5637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173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000" dirty="0">
                <a:solidFill>
                  <a:schemeClr val="tx1"/>
                </a:solidFill>
                <a:effectLst>
                  <a:outerShdw blurRad="38100" dist="38100" dir="2700000" algn="tl">
                    <a:srgbClr val="000000">
                      <a:alpha val="43137"/>
                    </a:srgbClr>
                  </a:outerShdw>
                </a:effectLst>
              </a:rPr>
              <a:t>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832742793"/>
              </p:ext>
            </p:extLst>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4230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000" dirty="0">
                <a:solidFill>
                  <a:schemeClr val="tx1"/>
                </a:solidFill>
                <a:effectLst>
                  <a:outerShdw blurRad="38100" dist="38100" dir="2700000" algn="tl">
                    <a:srgbClr val="000000">
                      <a:alpha val="43137"/>
                    </a:srgbClr>
                  </a:outerShdw>
                </a:effectLst>
              </a:rPr>
              <a:t>6. Считаете ли Вы, что отблагодарить государственного или муниципального </a:t>
            </a:r>
            <a:r>
              <a:rPr lang="ru-RU" sz="2000" dirty="0" smtClean="0">
                <a:solidFill>
                  <a:schemeClr val="tx1"/>
                </a:solidFill>
                <a:effectLst>
                  <a:outerShdw blurRad="38100" dist="38100" dir="2700000" algn="tl">
                    <a:srgbClr val="000000">
                      <a:alpha val="43137"/>
                    </a:srgbClr>
                  </a:outerShdw>
                </a:effectLst>
              </a:rPr>
              <a:t>служащего </a:t>
            </a:r>
            <a:r>
              <a:rPr lang="ru-RU" sz="2000" dirty="0">
                <a:solidFill>
                  <a:schemeClr val="tx1"/>
                </a:solidFill>
                <a:effectLst>
                  <a:outerShdw blurRad="38100" dist="38100" dir="2700000" algn="tl">
                    <a:srgbClr val="000000">
                      <a:alpha val="43137"/>
                    </a:srgbClr>
                  </a:outerShdw>
                </a:effectLst>
              </a:rPr>
              <a:t>за оказанные услуги стало нормой</a:t>
            </a:r>
            <a:r>
              <a:rPr lang="ru-RU" sz="2400" dirty="0">
                <a:solidFill>
                  <a:schemeClr val="tx1"/>
                </a:solidFill>
                <a:effectLst>
                  <a:outerShdw blurRad="38100" dist="38100" dir="2700000" algn="tl">
                    <a:srgbClr val="000000">
                      <a:alpha val="43137"/>
                    </a:srgbClr>
                  </a:outerShdw>
                </a:effectLst>
              </a:rPr>
              <a:t>?</a:t>
            </a:r>
          </a:p>
        </p:txBody>
      </p:sp>
      <p:graphicFrame>
        <p:nvGraphicFramePr>
          <p:cNvPr id="4" name="Объект 3"/>
          <p:cNvGraphicFramePr>
            <a:graphicFrameLocks noGrp="1"/>
          </p:cNvGraphicFramePr>
          <p:nvPr>
            <p:ph idx="1"/>
            <p:extLst>
              <p:ext uri="{D42A27DB-BD31-4B8C-83A1-F6EECF244321}">
                <p14:modId xmlns:p14="http://schemas.microsoft.com/office/powerpoint/2010/main" val="791313346"/>
              </p:ext>
            </p:extLst>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3709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440160"/>
          </a:xfrm>
        </p:spPr>
        <p:txBody>
          <a:bodyPr>
            <a:normAutofit fontScale="90000"/>
          </a:bodyPr>
          <a:lstStyle/>
          <a:p>
            <a:pPr algn="ctr"/>
            <a:r>
              <a:rPr lang="ru-RU" b="1" i="1" dirty="0" smtClean="0"/>
              <a:t/>
            </a:r>
            <a:br>
              <a:rPr lang="ru-RU" b="1" i="1" dirty="0" smtClean="0"/>
            </a:br>
            <a:r>
              <a:rPr lang="ru-RU" b="1" i="1" dirty="0">
                <a:effectLst>
                  <a:outerShdw blurRad="38100" dist="38100" dir="2700000" algn="tl">
                    <a:srgbClr val="000000">
                      <a:alpha val="43137"/>
                    </a:srgbClr>
                  </a:outerShdw>
                </a:effectLst>
              </a:rPr>
              <a:t>Н</a:t>
            </a:r>
            <a:r>
              <a:rPr lang="ru-RU" b="1" i="1" dirty="0" smtClean="0">
                <a:effectLst>
                  <a:outerShdw blurRad="38100" dist="38100" dir="2700000" algn="tl">
                    <a:srgbClr val="000000">
                      <a:alpha val="43137"/>
                    </a:srgbClr>
                  </a:outerShdw>
                </a:effectLst>
              </a:rPr>
              <a:t>ормативные документы</a:t>
            </a:r>
            <a:r>
              <a:rPr lang="ru-RU" b="1" i="1" dirty="0" smtClean="0"/>
              <a:t>:</a:t>
            </a:r>
            <a:r>
              <a:rPr lang="ru-RU" b="1" dirty="0" smtClean="0"/>
              <a:t/>
            </a:r>
            <a:br>
              <a:rPr lang="ru-RU" b="1" dirty="0" smtClean="0"/>
            </a:br>
            <a:endParaRPr lang="ru-RU" b="1" dirty="0"/>
          </a:p>
        </p:txBody>
      </p:sp>
      <p:sp>
        <p:nvSpPr>
          <p:cNvPr id="3" name="Объект 2"/>
          <p:cNvSpPr>
            <a:spLocks noGrp="1"/>
          </p:cNvSpPr>
          <p:nvPr>
            <p:ph idx="1"/>
          </p:nvPr>
        </p:nvSpPr>
        <p:spPr>
          <a:xfrm>
            <a:off x="323528" y="1600200"/>
            <a:ext cx="8424936" cy="4525963"/>
          </a:xfrm>
        </p:spPr>
        <p:txBody>
          <a:bodyPr>
            <a:normAutofit lnSpcReduction="10000"/>
          </a:bodyPr>
          <a:lstStyle/>
          <a:p>
            <a:pPr algn="just"/>
            <a:r>
              <a:rPr lang="ru-RU" dirty="0" smtClean="0">
                <a:solidFill>
                  <a:srgbClr val="FF0000"/>
                </a:solidFill>
              </a:rPr>
              <a:t>Указ </a:t>
            </a:r>
            <a:r>
              <a:rPr lang="ru-RU" dirty="0">
                <a:solidFill>
                  <a:srgbClr val="FF0000"/>
                </a:solidFill>
              </a:rPr>
              <a:t>Президента Российской Федерации от 11 апреля 2014 года № 226</a:t>
            </a:r>
            <a:r>
              <a:rPr lang="ru-RU" dirty="0"/>
              <a:t> </a:t>
            </a:r>
            <a:r>
              <a:rPr lang="ru-RU" i="1" dirty="0"/>
              <a:t>«О национальном плане противодействия коррупции на 2014-2015 годы»</a:t>
            </a:r>
            <a:endParaRPr lang="ru-RU" dirty="0"/>
          </a:p>
          <a:p>
            <a:pPr algn="just"/>
            <a:r>
              <a:rPr lang="ru-RU" dirty="0">
                <a:solidFill>
                  <a:srgbClr val="FF0000"/>
                </a:solidFill>
              </a:rPr>
              <a:t>Указ Президента Российской Федерации от 1 июля 2010 года № </a:t>
            </a:r>
            <a:r>
              <a:rPr lang="ru-RU" dirty="0" smtClean="0">
                <a:solidFill>
                  <a:srgbClr val="FF0000"/>
                </a:solidFill>
              </a:rPr>
              <a:t>821</a:t>
            </a:r>
            <a:r>
              <a:rPr lang="ru-RU" dirty="0">
                <a:solidFill>
                  <a:srgbClr val="FF0000"/>
                </a:solidFill>
              </a:rPr>
              <a:t> </a:t>
            </a:r>
            <a:r>
              <a:rPr lang="ru-RU" dirty="0" smtClean="0"/>
              <a:t>«</a:t>
            </a:r>
            <a:r>
              <a:rPr lang="ru-RU" i="1" dirty="0" smtClean="0"/>
              <a:t>О </a:t>
            </a:r>
            <a:r>
              <a:rPr lang="ru-RU" i="1" dirty="0"/>
              <a:t>комиссиях по соблюдению требований к служебному поведению федеральных государственных гражданских служащих и урегулированию конфликта </a:t>
            </a:r>
            <a:r>
              <a:rPr lang="ru-RU" i="1" dirty="0" smtClean="0"/>
              <a:t>интересов»</a:t>
            </a:r>
            <a:endParaRPr lang="ru-RU" dirty="0"/>
          </a:p>
          <a:p>
            <a:pPr algn="just"/>
            <a:r>
              <a:rPr lang="ru-RU" dirty="0">
                <a:solidFill>
                  <a:srgbClr val="FF0000"/>
                </a:solidFill>
              </a:rPr>
              <a:t>Федеральный закон от 25 декабря 2008 года № 273 </a:t>
            </a:r>
            <a:r>
              <a:rPr lang="ru-RU" i="1" dirty="0">
                <a:solidFill>
                  <a:srgbClr val="FF0000"/>
                </a:solidFill>
              </a:rPr>
              <a:t> </a:t>
            </a:r>
            <a:r>
              <a:rPr lang="ru-RU" i="1" dirty="0" smtClean="0"/>
              <a:t>«О </a:t>
            </a:r>
            <a:r>
              <a:rPr lang="ru-RU" i="1" dirty="0"/>
              <a:t>противодействии </a:t>
            </a:r>
            <a:r>
              <a:rPr lang="ru-RU" i="1" dirty="0" smtClean="0"/>
              <a:t>коррупции»</a:t>
            </a:r>
            <a:endParaRPr lang="ru-RU" dirty="0"/>
          </a:p>
          <a:p>
            <a:endParaRPr lang="ru-RU" dirty="0"/>
          </a:p>
        </p:txBody>
      </p:sp>
    </p:spTree>
    <p:extLst>
      <p:ext uri="{BB962C8B-B14F-4D97-AF65-F5344CB8AC3E}">
        <p14:creationId xmlns:p14="http://schemas.microsoft.com/office/powerpoint/2010/main" val="3206770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000" dirty="0">
                <a:solidFill>
                  <a:schemeClr val="tx1"/>
                </a:solidFill>
                <a:effectLst>
                  <a:outerShdw blurRad="38100" dist="38100" dir="2700000" algn="tl">
                    <a:srgbClr val="000000">
                      <a:alpha val="43137"/>
                    </a:srgbClr>
                  </a:outerShdw>
                </a:effectLst>
              </a:rPr>
              <a:t>7. Как Вы относитесь к тому, что для решения своих проблем гражданам приходится нередко давать взятки. Какие из приведенных суждений на этот счет ближе к Вашей точке зрения?</a:t>
            </a:r>
          </a:p>
        </p:txBody>
      </p:sp>
      <p:graphicFrame>
        <p:nvGraphicFramePr>
          <p:cNvPr id="4" name="Объект 3"/>
          <p:cNvGraphicFramePr>
            <a:graphicFrameLocks noGrp="1"/>
          </p:cNvGraphicFramePr>
          <p:nvPr>
            <p:ph idx="1"/>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3127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2400" dirty="0">
                <a:solidFill>
                  <a:schemeClr val="tx1"/>
                </a:solidFill>
                <a:effectLst>
                  <a:outerShdw blurRad="38100" dist="38100" dir="2700000" algn="tl">
                    <a:srgbClr val="000000">
                      <a:alpha val="43137"/>
                    </a:srgbClr>
                  </a:outerShdw>
                </a:effectLst>
              </a:rPr>
              <a:t>8. Знаете ли Вы, или слышали, о проводимых мероприятиях по </a:t>
            </a:r>
            <a:r>
              <a:rPr lang="ru-RU" sz="2400" dirty="0" smtClean="0">
                <a:solidFill>
                  <a:schemeClr val="tx1"/>
                </a:solidFill>
                <a:effectLst>
                  <a:outerShdw blurRad="38100" dist="38100" dir="2700000" algn="tl">
                    <a:srgbClr val="000000">
                      <a:alpha val="43137"/>
                    </a:srgbClr>
                  </a:outerShdw>
                </a:effectLst>
              </a:rPr>
              <a:t>противодействию </a:t>
            </a:r>
            <a:r>
              <a:rPr lang="ru-RU" sz="2400" dirty="0">
                <a:solidFill>
                  <a:schemeClr val="tx1"/>
                </a:solidFill>
                <a:effectLst>
                  <a:outerShdw blurRad="38100" dist="38100" dir="2700000" algn="tl">
                    <a:srgbClr val="000000">
                      <a:alpha val="43137"/>
                    </a:srgbClr>
                  </a:outerShdw>
                </a:effectLst>
              </a:rPr>
              <a:t>коррупции?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289565791"/>
              </p:ext>
            </p:extLst>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1828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2400" dirty="0">
                <a:solidFill>
                  <a:schemeClr val="tx1"/>
                </a:solidFill>
                <a:effectLst>
                  <a:outerShdw blurRad="38100" dist="38100" dir="2700000" algn="tl">
                    <a:srgbClr val="000000">
                      <a:alpha val="43137"/>
                    </a:srgbClr>
                  </a:outerShdw>
                </a:effectLst>
              </a:rPr>
              <a:t>9. Какова,  на Ваш взгляд, степень распространения коррупции в обществе?</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810156497"/>
              </p:ext>
            </p:extLst>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9527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solidFill>
                  <a:schemeClr val="tx1"/>
                </a:solidFill>
                <a:effectLst>
                  <a:outerShdw blurRad="38100" dist="38100" dir="2700000" algn="tl">
                    <a:srgbClr val="000000">
                      <a:alpha val="43137"/>
                    </a:srgbClr>
                  </a:outerShdw>
                </a:effectLst>
              </a:rPr>
              <a:t>10. Каковы, на Ваш взгляд, причины распространения коррупции?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953540885"/>
              </p:ext>
            </p:extLst>
          </p:nvPr>
        </p:nvGraphicFramePr>
        <p:xfrm>
          <a:off x="457200" y="1600200"/>
          <a:ext cx="8219256"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722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tx1"/>
                </a:solidFill>
                <a:effectLst>
                  <a:outerShdw blurRad="38100" dist="38100" dir="2700000" algn="tl">
                    <a:srgbClr val="000000">
                      <a:alpha val="43137"/>
                    </a:srgbClr>
                  </a:outerShdw>
                </a:effectLst>
              </a:rPr>
              <a:t>11. Каковы, на Ваш взгляд, результаты проводимой борьбы с коррупцией?</a:t>
            </a:r>
          </a:p>
        </p:txBody>
      </p:sp>
      <p:graphicFrame>
        <p:nvGraphicFramePr>
          <p:cNvPr id="4" name="Объект 3"/>
          <p:cNvGraphicFramePr>
            <a:graphicFrameLocks noGrp="1"/>
          </p:cNvGraphicFramePr>
          <p:nvPr>
            <p:ph idx="1"/>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9475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400" dirty="0">
                <a:solidFill>
                  <a:schemeClr val="tx1"/>
                </a:solidFill>
                <a:effectLst>
                  <a:outerShdw blurRad="38100" dist="38100" dir="2700000" algn="tl">
                    <a:srgbClr val="000000">
                      <a:alpha val="43137"/>
                    </a:srgbClr>
                  </a:outerShdw>
                </a:effectLst>
              </a:rPr>
              <a:t>12. Кто, по Вашему мнению, более эффективно осуществляет борьбу с коррупцией?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570890903"/>
              </p:ext>
            </p:extLst>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2415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632" y="3110324"/>
            <a:ext cx="8280920" cy="707886"/>
          </a:xfrm>
          <a:prstGeom prst="rect">
            <a:avLst/>
          </a:prstGeom>
          <a:noFill/>
        </p:spPr>
        <p:txBody>
          <a:bodyPr wrap="square" rtlCol="0">
            <a:spAutoFit/>
          </a:bodyPr>
          <a:lstStyle/>
          <a:p>
            <a:r>
              <a:rPr lang="ru-RU" sz="4000" b="1" dirty="0" smtClean="0">
                <a:solidFill>
                  <a:srgbClr val="7030A0"/>
                </a:solidFill>
                <a:effectLst>
                  <a:outerShdw blurRad="38100" dist="38100" dir="2700000" algn="tl">
                    <a:srgbClr val="000000">
                      <a:alpha val="43137"/>
                    </a:srgbClr>
                  </a:outerShdw>
                </a:effectLst>
              </a:rPr>
              <a:t>СПАСИБО ЗА ВНИМАНИЕ!</a:t>
            </a:r>
            <a:endParaRPr lang="ru-RU" sz="4000" b="1" dirty="0">
              <a:solidFill>
                <a:srgbClr val="7030A0"/>
              </a:solidFill>
              <a:effectLst>
                <a:outerShdw blurRad="38100" dist="38100" dir="2700000" algn="tl">
                  <a:srgbClr val="000000">
                    <a:alpha val="43137"/>
                  </a:srgbClr>
                </a:outerShdw>
              </a:effectLst>
            </a:endParaRPr>
          </a:p>
        </p:txBody>
      </p:sp>
      <p:pic>
        <p:nvPicPr>
          <p:cNvPr id="3075" name="Picture 3" descr="C:\Users\Жанна\Desktop\korrupcya13.09g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0416"/>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65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4228" y="2636912"/>
            <a:ext cx="8229600" cy="3384376"/>
          </a:xfrm>
        </p:spPr>
        <p:txBody>
          <a:bodyPr>
            <a:normAutofit fontScale="77500" lnSpcReduction="20000"/>
          </a:bodyPr>
          <a:lstStyle/>
          <a:p>
            <a:pPr marL="0" indent="0" algn="just">
              <a:buNone/>
            </a:pPr>
            <a:endParaRPr lang="ru-RU" sz="2300" b="1" dirty="0" smtClean="0">
              <a:solidFill>
                <a:srgbClr val="FF0000"/>
              </a:solidFill>
              <a:effectLst>
                <a:outerShdw blurRad="38100" dist="38100" dir="2700000" algn="tl">
                  <a:srgbClr val="000000">
                    <a:alpha val="43137"/>
                  </a:srgbClr>
                </a:outerShdw>
              </a:effectLst>
            </a:endParaRPr>
          </a:p>
          <a:p>
            <a:pPr marL="0" indent="0" algn="just">
              <a:buNone/>
            </a:pPr>
            <a:r>
              <a:rPr lang="ru-RU" sz="2300" b="1" dirty="0" smtClean="0">
                <a:solidFill>
                  <a:srgbClr val="FF0000"/>
                </a:solidFill>
                <a:effectLst>
                  <a:outerShdw blurRad="38100" dist="38100" dir="2700000" algn="tl">
                    <a:srgbClr val="000000">
                      <a:alpha val="43137"/>
                    </a:srgbClr>
                  </a:outerShdw>
                </a:effectLst>
              </a:rPr>
              <a:t>Коррупция </a:t>
            </a:r>
            <a:r>
              <a:rPr lang="ru-RU" sz="2300" b="1" dirty="0">
                <a:solidFill>
                  <a:srgbClr val="FF0000"/>
                </a:solidFill>
                <a:effectLst>
                  <a:outerShdw blurRad="38100" dist="38100" dir="2700000" algn="tl">
                    <a:srgbClr val="000000">
                      <a:alpha val="43137"/>
                    </a:srgbClr>
                  </a:outerShdw>
                </a:effectLst>
              </a:rPr>
              <a:t>(лат. "</a:t>
            </a:r>
            <a:r>
              <a:rPr lang="ru-RU" sz="2300" b="1" dirty="0" err="1">
                <a:solidFill>
                  <a:srgbClr val="FF0000"/>
                </a:solidFill>
                <a:effectLst>
                  <a:outerShdw blurRad="38100" dist="38100" dir="2700000" algn="tl">
                    <a:srgbClr val="000000">
                      <a:alpha val="43137"/>
                    </a:srgbClr>
                  </a:outerShdw>
                </a:effectLst>
              </a:rPr>
              <a:t>corrumpire</a:t>
            </a:r>
            <a:r>
              <a:rPr lang="ru-RU" sz="2300" b="1" dirty="0">
                <a:solidFill>
                  <a:srgbClr val="FF0000"/>
                </a:solidFill>
                <a:effectLst>
                  <a:outerShdw blurRad="38100" dist="38100" dir="2700000" algn="tl">
                    <a:srgbClr val="000000">
                      <a:alpha val="43137"/>
                    </a:srgbClr>
                  </a:outerShdw>
                </a:effectLst>
              </a:rPr>
              <a:t>", "портить", "подкупать") </a:t>
            </a:r>
            <a:r>
              <a:rPr lang="ru-RU" sz="2300" dirty="0">
                <a:solidFill>
                  <a:srgbClr val="FF0000"/>
                </a:solidFill>
                <a:effectLst>
                  <a:outerShdw blurRad="38100" dist="38100" dir="2700000" algn="tl">
                    <a:srgbClr val="000000">
                      <a:alpha val="43137"/>
                    </a:srgbClr>
                  </a:outerShdw>
                </a:effectLst>
              </a:rPr>
              <a:t>означает подкуп, подкупность и продажность общественных и политических деятелей, государственных чиновников и должностных лиц. </a:t>
            </a:r>
            <a:endParaRPr lang="ru-RU" sz="2300" dirty="0" smtClean="0">
              <a:solidFill>
                <a:srgbClr val="FF0000"/>
              </a:solidFill>
              <a:effectLst>
                <a:outerShdw blurRad="38100" dist="38100" dir="2700000" algn="tl">
                  <a:srgbClr val="000000">
                    <a:alpha val="43137"/>
                  </a:srgbClr>
                </a:outerShdw>
              </a:effectLst>
            </a:endParaRPr>
          </a:p>
          <a:p>
            <a:pPr marL="0" indent="457200" algn="just">
              <a:buNone/>
            </a:pPr>
            <a:r>
              <a:rPr lang="ru-RU" sz="2300" dirty="0" smtClean="0"/>
              <a:t>Злоупотребление </a:t>
            </a:r>
            <a:r>
              <a:rPr lang="ru-RU" sz="2300" dirty="0"/>
              <a:t>служебным положением, дача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a:t>
            </a:r>
            <a:r>
              <a:rPr lang="ru-RU" sz="2300" dirty="0" smtClean="0"/>
              <a:t>лицами</a:t>
            </a:r>
          </a:p>
          <a:p>
            <a:pPr marL="0" indent="457200" algn="just">
              <a:buNone/>
            </a:pPr>
            <a:endParaRPr lang="ru-RU" dirty="0" smtClean="0"/>
          </a:p>
          <a:p>
            <a:pPr marL="0" indent="0" algn="just">
              <a:buNone/>
            </a:pPr>
            <a:endParaRPr lang="ru-RU" dirty="0"/>
          </a:p>
          <a:p>
            <a:pPr marL="0" indent="0" algn="just">
              <a:buNone/>
            </a:pPr>
            <a:endParaRPr lang="ru-RU" dirty="0"/>
          </a:p>
        </p:txBody>
      </p:sp>
      <p:sp>
        <p:nvSpPr>
          <p:cNvPr id="2" name="TextBox 1"/>
          <p:cNvSpPr txBox="1"/>
          <p:nvPr/>
        </p:nvSpPr>
        <p:spPr>
          <a:xfrm>
            <a:off x="2555776" y="620688"/>
            <a:ext cx="5832648" cy="646331"/>
          </a:xfrm>
          <a:prstGeom prst="rect">
            <a:avLst/>
          </a:prstGeom>
          <a:noFill/>
        </p:spPr>
        <p:txBody>
          <a:bodyPr wrap="square" rtlCol="0">
            <a:spAutoFit/>
          </a:bodyPr>
          <a:lstStyle/>
          <a:p>
            <a:pPr algn="ctr"/>
            <a:r>
              <a:rPr lang="ru-RU" sz="3600" b="1" cap="small">
                <a:solidFill>
                  <a:srgbClr val="575F6D"/>
                </a:solidFill>
                <a:effectLst>
                  <a:outerShdw blurRad="38100" dist="38100" dir="2700000" algn="tl">
                    <a:srgbClr val="000000">
                      <a:alpha val="43137"/>
                    </a:srgbClr>
                  </a:outerShdw>
                </a:effectLst>
                <a:ea typeface="+mj-ea"/>
                <a:cs typeface="+mj-cs"/>
              </a:rPr>
              <a:t>Основные понятия</a:t>
            </a:r>
            <a:endParaRPr lang="ru-RU" dirty="0"/>
          </a:p>
        </p:txBody>
      </p:sp>
      <p:pic>
        <p:nvPicPr>
          <p:cNvPr id="2050" name="Picture 2" descr="C:\Users\Жанна\Desktop\t_korupcia1_149.jpg"/>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414765" y="476672"/>
            <a:ext cx="2232248" cy="2170861"/>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735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7467600" cy="868958"/>
          </a:xfrm>
        </p:spPr>
        <p:txBody>
          <a:bodyPr>
            <a:normAutofit/>
          </a:bodyPr>
          <a:lstStyle/>
          <a:p>
            <a:pPr algn="ctr"/>
            <a:r>
              <a:rPr lang="ru-RU" sz="3600" b="1" dirty="0" smtClean="0">
                <a:effectLst>
                  <a:outerShdw blurRad="38100" dist="38100" dir="2700000" algn="tl">
                    <a:srgbClr val="000000">
                      <a:alpha val="43137"/>
                    </a:srgbClr>
                  </a:outerShdw>
                </a:effectLst>
              </a:rPr>
              <a:t>Основные понятия</a:t>
            </a:r>
            <a:endParaRPr lang="ru-RU" sz="36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85000" lnSpcReduction="10000"/>
          </a:bodyPr>
          <a:lstStyle/>
          <a:p>
            <a:pPr marL="0" indent="0" algn="just">
              <a:buNone/>
            </a:pPr>
            <a:r>
              <a:rPr lang="ru-RU" b="1" dirty="0" smtClean="0">
                <a:solidFill>
                  <a:srgbClr val="FF0000"/>
                </a:solidFill>
                <a:effectLst>
                  <a:outerShdw blurRad="38100" dist="38100" dir="2700000" algn="tl">
                    <a:srgbClr val="000000">
                      <a:alpha val="43137"/>
                    </a:srgbClr>
                  </a:outerShdw>
                </a:effectLst>
              </a:rPr>
              <a:t>Противодействие коррупции </a:t>
            </a:r>
            <a:r>
              <a:rPr lang="ru-RU" dirty="0" smtClean="0"/>
              <a:t>- деятельность федеральных органов государственной власти, органов государственной власти субъектов Российской Федерации, органов местного самоуправления, институтов гражданского общества, организаций и физических лиц в пределах их полномочий:</a:t>
            </a:r>
          </a:p>
          <a:p>
            <a:pPr algn="just"/>
            <a:r>
              <a:rPr lang="ru-RU" dirty="0"/>
              <a:t>а) по предупреждению коррупции, в том числе по выявлению и последующему устранению причин коррупции (профилактика коррупции);</a:t>
            </a:r>
          </a:p>
          <a:p>
            <a:pPr algn="just"/>
            <a:r>
              <a:rPr lang="ru-RU" dirty="0"/>
              <a:t>б) по выявлению, предупреждению, пресечению, раскрытию и расследованию коррупционных правонарушений (борьба с коррупцией);</a:t>
            </a:r>
          </a:p>
          <a:p>
            <a:pPr algn="just"/>
            <a:r>
              <a:rPr lang="ru-RU" dirty="0"/>
              <a:t>в) по минимизации и (или) ликвидации последствий коррупционных правонарушений.</a:t>
            </a:r>
          </a:p>
          <a:p>
            <a:endParaRPr lang="ru-RU" dirty="0" smtClean="0"/>
          </a:p>
          <a:p>
            <a:endParaRPr lang="ru-RU" dirty="0"/>
          </a:p>
        </p:txBody>
      </p:sp>
    </p:spTree>
    <p:extLst>
      <p:ext uri="{BB962C8B-B14F-4D97-AF65-F5344CB8AC3E}">
        <p14:creationId xmlns:p14="http://schemas.microsoft.com/office/powerpoint/2010/main" val="4176887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effectLst>
                  <a:outerShdw blurRad="38100" dist="38100" dir="2700000" algn="tl">
                    <a:srgbClr val="000000">
                      <a:alpha val="43137"/>
                    </a:srgbClr>
                  </a:outerShdw>
                </a:effectLst>
              </a:rPr>
              <a:t>ВИДЫ КОРРУПЦИИ</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77500" lnSpcReduction="20000"/>
          </a:bodyPr>
          <a:lstStyle/>
          <a:p>
            <a:r>
              <a:rPr lang="ru-RU" b="1" i="1" dirty="0" smtClean="0">
                <a:solidFill>
                  <a:srgbClr val="CC3300"/>
                </a:solidFill>
                <a:latin typeface="Book Antiqua" pitchFamily="18" charset="0"/>
              </a:rPr>
              <a:t>Бытовая коррупция</a:t>
            </a:r>
            <a:r>
              <a:rPr lang="ru-RU" dirty="0" smtClean="0">
                <a:solidFill>
                  <a:srgbClr val="CC3300"/>
                </a:solidFill>
                <a:latin typeface="Book Antiqua" pitchFamily="18" charset="0"/>
              </a:rPr>
              <a:t> порождается взаимодействием рядовых граждан и чиновников. В нее входят различные подарки от граждан и услуги должностному лицу и членам его семьи.</a:t>
            </a:r>
          </a:p>
          <a:p>
            <a:endParaRPr lang="ru-RU" dirty="0" smtClean="0">
              <a:solidFill>
                <a:srgbClr val="CC3300"/>
              </a:solidFill>
              <a:latin typeface="Book Antiqua" pitchFamily="18" charset="0"/>
            </a:endParaRPr>
          </a:p>
          <a:p>
            <a:r>
              <a:rPr lang="ru-RU" dirty="0" smtClean="0">
                <a:solidFill>
                  <a:srgbClr val="CC3300"/>
                </a:solidFill>
                <a:latin typeface="Book Antiqua" pitchFamily="18" charset="0"/>
              </a:rPr>
              <a:t> </a:t>
            </a:r>
            <a:r>
              <a:rPr lang="ru-RU" b="1" i="1" dirty="0" smtClean="0">
                <a:solidFill>
                  <a:srgbClr val="CC3300"/>
                </a:solidFill>
                <a:latin typeface="Book Antiqua" pitchFamily="18" charset="0"/>
              </a:rPr>
              <a:t>Деловая коррупция</a:t>
            </a:r>
            <a:r>
              <a:rPr lang="ru-RU" dirty="0" smtClean="0">
                <a:solidFill>
                  <a:srgbClr val="CC3300"/>
                </a:solidFill>
                <a:latin typeface="Book Antiqua" pitchFamily="18" charset="0"/>
              </a:rPr>
              <a:t> возникает при взаимодействии власти и бизнеса. Например, в случае хозяйственного спора стороны могут стремиться заручиться поддержкой судьи с целью вынесения решения в свою пользу. </a:t>
            </a:r>
          </a:p>
          <a:p>
            <a:endParaRPr lang="ru-RU" dirty="0" smtClean="0">
              <a:solidFill>
                <a:srgbClr val="CC3300"/>
              </a:solidFill>
              <a:latin typeface="Book Antiqua" pitchFamily="18" charset="0"/>
            </a:endParaRPr>
          </a:p>
          <a:p>
            <a:r>
              <a:rPr lang="ru-RU" b="1" i="1" dirty="0" smtClean="0">
                <a:solidFill>
                  <a:srgbClr val="CC3300"/>
                </a:solidFill>
                <a:latin typeface="Book Antiqua" pitchFamily="18" charset="0"/>
              </a:rPr>
              <a:t>Коррупция верховной власти</a:t>
            </a:r>
            <a:r>
              <a:rPr lang="ru-RU" dirty="0" smtClean="0">
                <a:solidFill>
                  <a:srgbClr val="CC3300"/>
                </a:solidFill>
                <a:latin typeface="Book Antiqua" pitchFamily="18" charset="0"/>
              </a:rPr>
              <a:t> относится к политическому руководству и верховным судам в демократических системах. Она касается стоящих у власти групп, недобросовестное поведение которых состоит в осуществлении политики в своих интересах и в ущерб интересам избирателей</a:t>
            </a:r>
            <a:r>
              <a:rPr lang="ru-RU" dirty="0" smtClean="0">
                <a:solidFill>
                  <a:srgbClr val="0000FF"/>
                </a:solidFill>
                <a:latin typeface="Book Antiqua" pitchFamily="18" charset="0"/>
              </a:rPr>
              <a:t>.</a:t>
            </a:r>
          </a:p>
          <a:p>
            <a:pPr algn="ctr"/>
            <a:endParaRPr lang="ru-RU" dirty="0" smtClean="0">
              <a:solidFill>
                <a:srgbClr val="0000FF"/>
              </a:solidFill>
              <a:latin typeface="Book Antiqua" pitchFamily="18" charset="0"/>
            </a:endParaRPr>
          </a:p>
          <a:p>
            <a:endParaRPr lang="ru-RU" dirty="0"/>
          </a:p>
        </p:txBody>
      </p:sp>
    </p:spTree>
    <p:extLst>
      <p:ext uri="{BB962C8B-B14F-4D97-AF65-F5344CB8AC3E}">
        <p14:creationId xmlns:p14="http://schemas.microsoft.com/office/powerpoint/2010/main" val="3248796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a:effectLst>
                  <a:outerShdw blurRad="38100" dist="38100" dir="2700000" algn="tl">
                    <a:srgbClr val="000000">
                      <a:alpha val="43137"/>
                    </a:srgbClr>
                  </a:outerShdw>
                </a:effectLst>
              </a:rPr>
              <a:t>Взятка и </a:t>
            </a:r>
            <a:r>
              <a:rPr lang="ru-RU" sz="4000" b="1" dirty="0" smtClean="0">
                <a:effectLst>
                  <a:outerShdw blurRad="38100" dist="38100" dir="2700000" algn="tl">
                    <a:srgbClr val="000000">
                      <a:alpha val="43137"/>
                    </a:srgbClr>
                  </a:outerShdw>
                </a:effectLst>
              </a:rPr>
              <a:t>подарок</a:t>
            </a:r>
            <a:endParaRPr lang="ru-RU" sz="40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1600200"/>
            <a:ext cx="7859216" cy="4873752"/>
          </a:xfrm>
        </p:spPr>
        <p:txBody>
          <a:bodyPr>
            <a:normAutofit fontScale="92500" lnSpcReduction="10000"/>
          </a:bodyPr>
          <a:lstStyle/>
          <a:p>
            <a:pPr algn="just">
              <a:buFont typeface="Wingdings" pitchFamily="2" charset="2"/>
              <a:buChar char="Ø"/>
            </a:pPr>
            <a:r>
              <a:rPr lang="ru-RU" dirty="0" smtClean="0"/>
              <a:t>Часто </a:t>
            </a:r>
            <a:r>
              <a:rPr lang="ru-RU" dirty="0"/>
              <a:t>в массовом сознании </a:t>
            </a:r>
            <a:r>
              <a:rPr lang="ru-RU" b="1" dirty="0">
                <a:effectLst>
                  <a:outerShdw blurRad="38100" dist="38100" dir="2700000" algn="tl">
                    <a:srgbClr val="000000">
                      <a:alpha val="43137"/>
                    </a:srgbClr>
                  </a:outerShdw>
                </a:effectLst>
              </a:rPr>
              <a:t>взятка</a:t>
            </a:r>
            <a:r>
              <a:rPr lang="ru-RU" dirty="0"/>
              <a:t> ассоциируется с денежными купюрами, однако </a:t>
            </a:r>
            <a:r>
              <a:rPr lang="ru-RU" b="1" dirty="0">
                <a:effectLst>
                  <a:outerShdw blurRad="38100" dist="38100" dir="2700000" algn="tl">
                    <a:srgbClr val="000000">
                      <a:alpha val="43137"/>
                    </a:srgbClr>
                  </a:outerShdw>
                </a:effectLst>
              </a:rPr>
              <a:t>подарок</a:t>
            </a:r>
            <a:r>
              <a:rPr lang="ru-RU" dirty="0"/>
              <a:t> должностному лицу, от которого зависит принятие решений, также может считаться взяткой, если его стоимость превышает оговоренную законом сумму. Так во Франции предельная стоимость подарка, который не может считаться взяткой, составляет 35 евро, в Великобритании — 140 фунтов стерлингов (250$), в США — 50$, в России — 5 </a:t>
            </a:r>
            <a:r>
              <a:rPr lang="ru-RU" dirty="0" smtClean="0"/>
              <a:t>МРОТ</a:t>
            </a:r>
          </a:p>
          <a:p>
            <a:pPr algn="just">
              <a:buFont typeface="Wingdings" pitchFamily="2" charset="2"/>
              <a:buChar char="Ø"/>
            </a:pPr>
            <a:r>
              <a:rPr lang="ru-RU" dirty="0"/>
              <a:t> В связи с </a:t>
            </a:r>
            <a:r>
              <a:rPr lang="ru-RU" dirty="0" smtClean="0"/>
              <a:t>изменениями, </a:t>
            </a:r>
            <a:r>
              <a:rPr lang="ru-RU" dirty="0"/>
              <a:t>внесенными в 2008 году в ГК </a:t>
            </a:r>
            <a:r>
              <a:rPr lang="ru-RU" dirty="0" smtClean="0"/>
              <a:t>РФ, </a:t>
            </a:r>
            <a:r>
              <a:rPr lang="ru-RU" dirty="0"/>
              <a:t>предельная стоимость подарка </a:t>
            </a:r>
            <a:r>
              <a:rPr lang="ru-RU" b="1" dirty="0"/>
              <a:t>...не должна превышать </a:t>
            </a:r>
            <a:r>
              <a:rPr lang="ru-RU" b="1" dirty="0" smtClean="0"/>
              <a:t>3 </a:t>
            </a:r>
            <a:r>
              <a:rPr lang="ru-RU" b="1" dirty="0"/>
              <a:t>500 рублей</a:t>
            </a:r>
            <a:r>
              <a:rPr lang="ru-RU" b="1" dirty="0" smtClean="0"/>
              <a:t>.</a:t>
            </a:r>
          </a:p>
          <a:p>
            <a:pPr marL="0" indent="0" algn="ctr">
              <a:buNone/>
            </a:pPr>
            <a:r>
              <a:rPr lang="ru-RU" i="1" dirty="0" smtClean="0"/>
              <a:t>(п</a:t>
            </a:r>
            <a:r>
              <a:rPr lang="ru-RU" i="1" dirty="0"/>
              <a:t>. 2 ст. 575 ГК РФ</a:t>
            </a:r>
            <a:r>
              <a:rPr lang="ru-RU" i="1" dirty="0" smtClean="0"/>
              <a:t>)</a:t>
            </a:r>
            <a:endParaRPr lang="ru-RU" dirty="0"/>
          </a:p>
          <a:p>
            <a:endParaRPr lang="ru-RU" dirty="0"/>
          </a:p>
        </p:txBody>
      </p:sp>
    </p:spTree>
    <p:extLst>
      <p:ext uri="{BB962C8B-B14F-4D97-AF65-F5344CB8AC3E}">
        <p14:creationId xmlns:p14="http://schemas.microsoft.com/office/powerpoint/2010/main" val="3961082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pPr algn="ctr"/>
            <a:r>
              <a:rPr lang="ru-RU" b="1" dirty="0" smtClean="0">
                <a:solidFill>
                  <a:srgbClr val="7030A0"/>
                </a:solidFill>
                <a:effectLst>
                  <a:outerShdw blurRad="38100" dist="38100" dir="2700000" algn="tl">
                    <a:srgbClr val="000000">
                      <a:alpha val="43137"/>
                    </a:srgbClr>
                  </a:outerShdw>
                </a:effectLst>
              </a:rPr>
              <a:t>АНКЕТИРОВАНИЕ</a:t>
            </a:r>
            <a:endParaRPr lang="ru-RU" b="1" dirty="0">
              <a:solidFill>
                <a:srgbClr val="7030A0"/>
              </a:solidFill>
              <a:effectLst>
                <a:outerShdw blurRad="38100" dist="38100" dir="2700000" algn="tl">
                  <a:srgbClr val="000000">
                    <a:alpha val="43137"/>
                  </a:srgbClr>
                </a:outerShdw>
              </a:effectLst>
            </a:endParaRPr>
          </a:p>
        </p:txBody>
      </p:sp>
      <p:pic>
        <p:nvPicPr>
          <p:cNvPr id="7" name="Объект 6"/>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23528" y="1052736"/>
            <a:ext cx="3955064" cy="55937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4" name="Picture 2" descr="C:\Users\Жанна\Desktop\анкета для студентов.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11037" y="1052736"/>
            <a:ext cx="3957938" cy="55969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476672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96752"/>
            <a:ext cx="7467600" cy="936104"/>
          </a:xfrm>
        </p:spPr>
        <p:txBody>
          <a:bodyPr>
            <a:normAutofit fontScale="90000"/>
          </a:bodyPr>
          <a:lstStyle/>
          <a:p>
            <a:pPr algn="just"/>
            <a:r>
              <a:rPr lang="ru-RU" dirty="0" smtClean="0"/>
              <a:t> 1. </a:t>
            </a:r>
            <a:r>
              <a:rPr lang="ru-RU" sz="1800" dirty="0" smtClean="0">
                <a:solidFill>
                  <a:schemeClr val="tx1"/>
                </a:solidFill>
                <a:effectLst>
                  <a:outerShdw blurRad="38100" dist="38100" dir="2700000" algn="tl">
                    <a:srgbClr val="000000">
                      <a:alpha val="43137"/>
                    </a:srgbClr>
                  </a:outerShdw>
                </a:effectLst>
              </a:rPr>
              <a:t>Известно </a:t>
            </a:r>
            <a:r>
              <a:rPr lang="ru-RU" sz="1800" dirty="0">
                <a:solidFill>
                  <a:schemeClr val="tx1"/>
                </a:solidFill>
                <a:effectLst>
                  <a:outerShdw blurRad="38100" dist="38100" dir="2700000" algn="tl">
                    <a:srgbClr val="000000">
                      <a:alpha val="43137"/>
                    </a:srgbClr>
                  </a:outerShdw>
                </a:effectLst>
              </a:rPr>
              <a:t>ли Вам: в </a:t>
            </a:r>
            <a:r>
              <a:rPr lang="ru-RU" sz="1800" dirty="0" smtClean="0">
                <a:solidFill>
                  <a:schemeClr val="tx1"/>
                </a:solidFill>
                <a:effectLst>
                  <a:outerShdw blurRad="38100" dist="38100" dir="2700000" algn="tl">
                    <a:srgbClr val="000000">
                      <a:alpha val="43137"/>
                    </a:srgbClr>
                  </a:outerShdw>
                </a:effectLst>
              </a:rPr>
              <a:t>ГПОУ ЯО ЯрКИП </a:t>
            </a:r>
            <a:r>
              <a:rPr lang="ru-RU" sz="1800" dirty="0">
                <a:solidFill>
                  <a:schemeClr val="tx1"/>
                </a:solidFill>
                <a:effectLst>
                  <a:outerShdw blurRad="38100" dist="38100" dir="2700000" algn="tl">
                    <a:srgbClr val="000000">
                      <a:alpha val="43137"/>
                    </a:srgbClr>
                  </a:outerShdw>
                </a:effectLst>
              </a:rPr>
              <a:t>проводится специальная работа по противодействию коррупции (информация на стенде, сайте </a:t>
            </a:r>
            <a:r>
              <a:rPr lang="ru-RU" sz="1800" dirty="0" smtClean="0">
                <a:solidFill>
                  <a:schemeClr val="tx1"/>
                </a:solidFill>
                <a:effectLst>
                  <a:outerShdw blurRad="38100" dist="38100" dir="2700000" algn="tl">
                    <a:srgbClr val="000000">
                      <a:alpha val="43137"/>
                    </a:srgbClr>
                  </a:outerShdw>
                </a:effectLst>
              </a:rPr>
              <a:t>колледжа, </a:t>
            </a:r>
            <a:r>
              <a:rPr lang="ru-RU" sz="1800" dirty="0">
                <a:solidFill>
                  <a:schemeClr val="tx1"/>
                </a:solidFill>
                <a:effectLst>
                  <a:outerShdw blurRad="38100" dist="38100" dir="2700000" algn="tl">
                    <a:srgbClr val="000000">
                      <a:alpha val="43137"/>
                    </a:srgbClr>
                  </a:outerShdw>
                </a:effectLst>
              </a:rPr>
              <a:t>телефон обращения о фактах коррупционной направленности и т.д.)?</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874601076"/>
              </p:ext>
            </p:extLst>
          </p:nvPr>
        </p:nvGraphicFramePr>
        <p:xfrm>
          <a:off x="683568" y="2060848"/>
          <a:ext cx="7467600" cy="398092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115616" y="404664"/>
            <a:ext cx="6768752" cy="646331"/>
          </a:xfrm>
          <a:prstGeom prst="rect">
            <a:avLst/>
          </a:prstGeom>
          <a:noFill/>
        </p:spPr>
        <p:txBody>
          <a:bodyPr wrap="square" rtlCol="0">
            <a:spAutoFit/>
          </a:bodyPr>
          <a:lstStyle/>
          <a:p>
            <a:pPr algn="ctr"/>
            <a:r>
              <a:rPr lang="ru-RU" b="1" dirty="0">
                <a:solidFill>
                  <a:srgbClr val="C00000"/>
                </a:solidFill>
                <a:effectLst>
                  <a:outerShdw blurRad="38100" dist="38100" dir="2700000" algn="tl">
                    <a:srgbClr val="000000">
                      <a:alpha val="43137"/>
                    </a:srgbClr>
                  </a:outerShdw>
                </a:effectLst>
              </a:rPr>
              <a:t>РЕЗУЛЬТАТЫ АНКЕТИРОВАНИЯ РОДИТЕЛЕЙ СТУДЕНТОВ</a:t>
            </a:r>
          </a:p>
        </p:txBody>
      </p:sp>
    </p:spTree>
    <p:extLst>
      <p:ext uri="{BB962C8B-B14F-4D97-AF65-F5344CB8AC3E}">
        <p14:creationId xmlns:p14="http://schemas.microsoft.com/office/powerpoint/2010/main" val="3935264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96752"/>
            <a:ext cx="8003232" cy="1143000"/>
          </a:xfrm>
        </p:spPr>
        <p:txBody>
          <a:bodyPr>
            <a:noAutofit/>
          </a:bodyPr>
          <a:lstStyle/>
          <a:p>
            <a:r>
              <a:rPr lang="ru-RU" sz="2400" dirty="0">
                <a:solidFill>
                  <a:schemeClr val="tx1"/>
                </a:solidFill>
                <a:effectLst>
                  <a:outerShdw blurRad="38100" dist="38100" dir="2700000" algn="tl">
                    <a:srgbClr val="000000">
                      <a:alpha val="43137"/>
                    </a:srgbClr>
                  </a:outerShdw>
                </a:effectLst>
              </a:rPr>
              <a:t>2. Обсуждают ли с Вами классные руководители вопросы противодействия </a:t>
            </a:r>
            <a:r>
              <a:rPr lang="ru-RU" sz="2400" dirty="0" smtClean="0">
                <a:solidFill>
                  <a:schemeClr val="tx1"/>
                </a:solidFill>
                <a:effectLst>
                  <a:outerShdw blurRad="38100" dist="38100" dir="2700000" algn="tl">
                    <a:srgbClr val="000000">
                      <a:alpha val="43137"/>
                    </a:srgbClr>
                  </a:outerShdw>
                </a:effectLst>
              </a:rPr>
              <a:t>коррупции?</a:t>
            </a:r>
            <a:endParaRPr lang="ru-RU" sz="2400" dirty="0">
              <a:solidFill>
                <a:schemeClr val="tx1"/>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699003327"/>
              </p:ext>
            </p:extLst>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11560" y="332656"/>
            <a:ext cx="7488832" cy="830997"/>
          </a:xfrm>
          <a:prstGeom prst="rect">
            <a:avLst/>
          </a:prstGeom>
          <a:noFill/>
        </p:spPr>
        <p:txBody>
          <a:bodyPr wrap="square" rtlCol="0">
            <a:spAutoFit/>
          </a:bodyPr>
          <a:lstStyle/>
          <a:p>
            <a:pPr algn="ctr"/>
            <a:r>
              <a:rPr lang="ru-RU" sz="2400" b="1" dirty="0" smtClean="0">
                <a:solidFill>
                  <a:srgbClr val="C00000"/>
                </a:solidFill>
                <a:effectLst>
                  <a:outerShdw blurRad="38100" dist="38100" dir="2700000" algn="tl">
                    <a:srgbClr val="000000">
                      <a:alpha val="43137"/>
                    </a:srgbClr>
                  </a:outerShdw>
                </a:effectLst>
              </a:rPr>
              <a:t>РЕЗУЛЬТАТЫ АНКЕТИРОВАНИЯ РОДИТЕЛЕЙ СТУДЕНТОВ</a:t>
            </a:r>
            <a:endParaRPr lang="ru-RU" sz="2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5785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Opulent</Template>
  <TotalTime>663</TotalTime>
  <Words>778</Words>
  <Application>Microsoft Office PowerPoint</Application>
  <PresentationFormat>Экран (4:3)</PresentationFormat>
  <Paragraphs>72</Paragraphs>
  <Slides>26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Изящная</vt:lpstr>
      <vt:lpstr>ПРОФИЛАКТИКА ПРОТИВОДЕЙСТВИЯ КОРРУПЦИИ В ГПОУ ЯО ЯРОСЛАВСКОМ  колледже индустрии питания</vt:lpstr>
      <vt:lpstr> Нормативные документы: </vt:lpstr>
      <vt:lpstr>Презентация PowerPoint</vt:lpstr>
      <vt:lpstr>Основные понятия</vt:lpstr>
      <vt:lpstr>ВИДЫ КОРРУПЦИИ</vt:lpstr>
      <vt:lpstr>Взятка и подарок</vt:lpstr>
      <vt:lpstr>АНКЕТИРОВАНИЕ</vt:lpstr>
      <vt:lpstr> 1. Известно ли Вам: в ГПОУ ЯО ЯрКИП проводится специальная работа по противодействию коррупции (информация на стенде, сайте колледжа, телефон обращения о фактах коррупционной направленности и т.д.)?</vt:lpstr>
      <vt:lpstr>2. Обсуждают ли с Вами классные руководители вопросы противодействия коррупции?</vt:lpstr>
      <vt:lpstr> 3. Имеете ли Вы возможность поучаствовать в мероприятиях антикоррупционной направленности?</vt:lpstr>
      <vt:lpstr>4. Имеете ли Вы возможность обсудить на совместных собраниях (не реже 1 раза в год) возможные варианты противодействия коррупции?</vt:lpstr>
      <vt:lpstr>5. Интересуются ли классные руководители группы о способах дополнительного стимулирования со стороны родителей за их работу?</vt:lpstr>
      <vt:lpstr>6. Чувствуете ли Вы, что сотрудники ЯТПП доброжелательно относятся к Вам и Вашему ребенку?</vt:lpstr>
      <vt:lpstr>1. Знаете ли Вы, что такое коррупция?</vt:lpstr>
      <vt:lpstr>2. Как Вы считаете, существует ли проблема коррупции в России?</vt:lpstr>
      <vt:lpstr>3. Какие с Вашей точки зрения, основные причины возникновения коррупции ?</vt:lpstr>
      <vt:lpstr>4. В каких службах, организациях, учреждениях, с Вашей точки зрения, среди должностных лиц, чаще всего встречается коррупция?</vt:lpstr>
      <vt:lpstr>5. Приходилось ли Вам или Вашим знакомым давать деньги непосредственно государственному или муниципальному служащему за оказание услуг без оформления платежных документов?</vt:lpstr>
      <vt:lpstr>6. Считаете ли Вы, что отблагодарить государственного или муниципального служащего за оказанные услуги стало нормой?</vt:lpstr>
      <vt:lpstr>7. Как Вы относитесь к тому, что для решения своих проблем гражданам приходится нередко давать взятки. Какие из приведенных суждений на этот счет ближе к Вашей точке зрения?</vt:lpstr>
      <vt:lpstr>8. Знаете ли Вы, или слышали, о проводимых мероприятиях по противодействию коррупции?</vt:lpstr>
      <vt:lpstr>9. Какова,  на Ваш взгляд, степень распространения коррупции в обществе?</vt:lpstr>
      <vt:lpstr>10. Каковы, на Ваш взгляд, причины распространения коррупции?</vt:lpstr>
      <vt:lpstr>11. Каковы, на Ваш взгляд, результаты проводимой борьбы с коррупцией?</vt:lpstr>
      <vt:lpstr>12. Кто, по Вашему мнению, более эффективно осуществляет борьбу с коррупцией?</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ПРОТИВОДЕЙСТВИЯ КОРРУПЦИИ В ГОУ СПО ЯО ЯРОСЛАВСКОМ ТЕХНИКУМЕ ПИЩЕВОЙ ПРОМЫШЛЕННОСТИ</dc:title>
  <dc:creator>Жанна</dc:creator>
  <cp:lastModifiedBy>Зам. по воспит. работе</cp:lastModifiedBy>
  <cp:revision>40</cp:revision>
  <dcterms:created xsi:type="dcterms:W3CDTF">2015-01-20T07:45:58Z</dcterms:created>
  <dcterms:modified xsi:type="dcterms:W3CDTF">2017-05-02T05:40:33Z</dcterms:modified>
</cp:coreProperties>
</file>